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6" r:id="rId2"/>
    <p:sldId id="280" r:id="rId3"/>
    <p:sldId id="258" r:id="rId4"/>
    <p:sldId id="339" r:id="rId5"/>
    <p:sldId id="257" r:id="rId6"/>
    <p:sldId id="287" r:id="rId7"/>
    <p:sldId id="340" r:id="rId8"/>
    <p:sldId id="308" r:id="rId9"/>
    <p:sldId id="278" r:id="rId10"/>
    <p:sldId id="289" r:id="rId11"/>
    <p:sldId id="359" r:id="rId12"/>
    <p:sldId id="358" r:id="rId13"/>
    <p:sldId id="285" r:id="rId14"/>
    <p:sldId id="299" r:id="rId15"/>
    <p:sldId id="360" r:id="rId16"/>
    <p:sldId id="341" r:id="rId17"/>
    <p:sldId id="279" r:id="rId18"/>
    <p:sldId id="296" r:id="rId19"/>
    <p:sldId id="361" r:id="rId20"/>
    <p:sldId id="302" r:id="rId21"/>
    <p:sldId id="342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22" r:id="rId34"/>
    <p:sldId id="323" r:id="rId35"/>
    <p:sldId id="343" r:id="rId36"/>
    <p:sldId id="353" r:id="rId37"/>
    <p:sldId id="344" r:id="rId38"/>
    <p:sldId id="369" r:id="rId39"/>
    <p:sldId id="29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scouser" initials="p" lastIdx="5" clrIdx="0">
    <p:extLst>
      <p:ext uri="{19B8F6BF-5375-455C-9EA6-DF929625EA0E}">
        <p15:presenceInfo xmlns:p15="http://schemas.microsoft.com/office/powerpoint/2012/main" userId="posco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22"/>
    <a:srgbClr val="F12A22"/>
    <a:srgbClr val="EE2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8531" autoAdjust="0"/>
  </p:normalViewPr>
  <p:slideViewPr>
    <p:cSldViewPr snapToGrid="0">
      <p:cViewPr varScale="1">
        <p:scale>
          <a:sx n="86" d="100"/>
          <a:sy n="86" d="100"/>
        </p:scale>
        <p:origin x="66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5T22:06:10.625" idx="5">
    <p:pos x="10" y="10"/>
    <p:text>컨셉 장점 단점 항목에 대상이 명시 되어있지 않습니다. (정원. 영화시설 구분 필요)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1F02D-222F-44E6-9A90-60F2659EF6D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78092-B32D-458B-86D5-0C2977DE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1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5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4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9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0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5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7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93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2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0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2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6A72-FEA5-48D9-9439-AB6D45D0628F}" type="datetimeFigureOut">
              <a:rPr lang="ko-KR" altLang="en-US" smtClean="0"/>
              <a:pPr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1360-DC15-4DFA-947A-DB76E51391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7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&#48520;&#49324;&#51312;/&#50689;&#49345;/&#51060;&#52852;&#53944;_&#52572;&#51333;_&#52572;&#51333;.avi" TargetMode="External"/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&#48520;&#49324;&#51312;/&#50689;&#49345;/&#51060;&#52852;&#53944;_&#52572;&#51333;_&#52572;&#51333;.avi" TargetMode="External"/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3.jpeg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&#48520;&#49324;&#51312;/&#50689;&#49345;/&#51060;&#52852;&#53944;_&#52572;&#51333;_&#52572;&#51333;.avi" TargetMode="External"/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&#48520;&#49324;&#51312;/&#50689;&#49345;/&#51060;&#52852;&#53944;_&#52572;&#51333;_&#52572;&#51333;.avi" TargetMode="External"/><Relationship Id="rId13" Type="http://schemas.microsoft.com/office/2007/relationships/hdphoto" Target="../media/hdphoto11.wdp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hyperlink" Target="&#50689;&#49345;/&#51060;&#52852;&#53944;_&#52572;&#51333;_&#52572;&#51333;.avi" TargetMode="External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&#50689;&#49345;/&#51060;&#52852;&#53944;_&#52572;&#51333;_&#52572;&#51333;.avi" TargetMode="External"/><Relationship Id="rId3" Type="http://schemas.microsoft.com/office/2007/relationships/hdphoto" Target="../media/hdphoto9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10" Type="http://schemas.microsoft.com/office/2007/relationships/hdphoto" Target="../media/hdphoto10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93750" y="2188015"/>
            <a:ext cx="3256869" cy="3127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28284" y="2447589"/>
            <a:ext cx="302233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solidFill>
                  <a:schemeClr val="bg1"/>
                </a:solidFill>
              </a:rPr>
              <a:t>BETTER</a:t>
            </a:r>
          </a:p>
          <a:p>
            <a:r>
              <a:rPr lang="en-US" altLang="ko-KR" sz="11500" b="1" spc="-300" dirty="0">
                <a:solidFill>
                  <a:schemeClr val="bg1"/>
                </a:solidFill>
              </a:rPr>
              <a:t>LIFE</a:t>
            </a:r>
            <a:endParaRPr lang="ko-KR" altLang="en-US" sz="11500" b="1" spc="-3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3750" y="1572462"/>
            <a:ext cx="23293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/>
              <a:t>함께 만드는 </a:t>
            </a:r>
            <a:endParaRPr lang="en-US" altLang="ko-KR" sz="1600" spc="-150" dirty="0"/>
          </a:p>
          <a:p>
            <a:r>
              <a:rPr lang="en-US" altLang="ko-KR" spc="-150" dirty="0"/>
              <a:t>FOR YOUR</a:t>
            </a:r>
            <a:endParaRPr lang="ko-KR" altLang="en-US" spc="-1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7350619" y="1923559"/>
            <a:ext cx="1199315" cy="11498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8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각형 1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0" name="오각형 1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오각형 2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SIPOC</a:t>
            </a:r>
            <a:endParaRPr lang="ko-KR" altLang="en-US" sz="2000" dirty="0"/>
          </a:p>
        </p:txBody>
      </p:sp>
      <p:sp>
        <p:nvSpPr>
          <p:cNvPr id="15" name="갈매기형 수장 14"/>
          <p:cNvSpPr/>
          <p:nvPr/>
        </p:nvSpPr>
        <p:spPr>
          <a:xfrm rot="5400000">
            <a:off x="5870412" y="5827079"/>
            <a:ext cx="446232" cy="1232726"/>
          </a:xfrm>
          <a:prstGeom prst="chevron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09040" y="1363507"/>
            <a:ext cx="541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이마트 </a:t>
            </a:r>
            <a:r>
              <a:rPr lang="ko-KR" altLang="en-US" sz="1600" dirty="0" err="1"/>
              <a:t>연수점의</a:t>
            </a:r>
            <a:r>
              <a:rPr lang="ko-KR" altLang="en-US" sz="1600" dirty="0"/>
              <a:t> </a:t>
            </a:r>
            <a:r>
              <a:rPr lang="en-US" altLang="ko-KR" sz="1600" dirty="0"/>
              <a:t>Process Mapping</a:t>
            </a:r>
            <a:r>
              <a:rPr lang="ko-KR" altLang="en-US" sz="1600" dirty="0"/>
              <a:t>은 다음과 같음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08728"/>
              </p:ext>
            </p:extLst>
          </p:nvPr>
        </p:nvGraphicFramePr>
        <p:xfrm>
          <a:off x="754634" y="1746133"/>
          <a:ext cx="10785991" cy="446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349">
                  <a:extLst>
                    <a:ext uri="{9D8B030D-6E8A-4147-A177-3AD203B41FA5}">
                      <a16:colId xmlns:a16="http://schemas.microsoft.com/office/drawing/2014/main" val="2738116450"/>
                    </a:ext>
                  </a:extLst>
                </a:gridCol>
                <a:gridCol w="1641987">
                  <a:extLst>
                    <a:ext uri="{9D8B030D-6E8A-4147-A177-3AD203B41FA5}">
                      <a16:colId xmlns:a16="http://schemas.microsoft.com/office/drawing/2014/main" val="2530611353"/>
                    </a:ext>
                  </a:extLst>
                </a:gridCol>
                <a:gridCol w="4473678">
                  <a:extLst>
                    <a:ext uri="{9D8B030D-6E8A-4147-A177-3AD203B41FA5}">
                      <a16:colId xmlns:a16="http://schemas.microsoft.com/office/drawing/2014/main" val="4142900496"/>
                    </a:ext>
                  </a:extLst>
                </a:gridCol>
                <a:gridCol w="1887794">
                  <a:extLst>
                    <a:ext uri="{9D8B030D-6E8A-4147-A177-3AD203B41FA5}">
                      <a16:colId xmlns:a16="http://schemas.microsoft.com/office/drawing/2014/main" val="4246120982"/>
                    </a:ext>
                  </a:extLst>
                </a:gridCol>
                <a:gridCol w="1396183">
                  <a:extLst>
                    <a:ext uri="{9D8B030D-6E8A-4147-A177-3AD203B41FA5}">
                      <a16:colId xmlns:a16="http://schemas.microsoft.com/office/drawing/2014/main" val="128875542"/>
                    </a:ext>
                  </a:extLst>
                </a:gridCol>
              </a:tblGrid>
              <a:tr h="11014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Suppiler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</a:t>
                      </a:r>
                    </a:p>
                    <a:p>
                      <a:pPr algn="ctr" latinLnBrk="1"/>
                      <a:r>
                        <a:rPr lang="en-US" altLang="ko-KR" sz="1400" b="0" dirty="0"/>
                        <a:t>Input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</a:t>
                      </a:r>
                    </a:p>
                    <a:p>
                      <a:pPr algn="ctr" latinLnBrk="1"/>
                      <a:r>
                        <a:rPr lang="en-US" altLang="ko-KR" sz="1400" b="0" i="0" dirty="0"/>
                        <a:t>Process</a:t>
                      </a:r>
                      <a:endParaRPr lang="ko-KR" altLang="en-US" sz="1400" b="0" i="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</a:p>
                    <a:p>
                      <a:pPr algn="ctr" latinLnBrk="1"/>
                      <a:r>
                        <a:rPr lang="en-US" altLang="ko-KR" sz="1400" b="0" dirty="0"/>
                        <a:t>Output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</a:t>
                      </a:r>
                    </a:p>
                    <a:p>
                      <a:pPr algn="ctr" latinLnBrk="1"/>
                      <a:r>
                        <a:rPr lang="en-US" altLang="ko-KR" sz="1400" b="0" dirty="0"/>
                        <a:t>Customer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265310"/>
                  </a:ext>
                </a:extLst>
              </a:tr>
              <a:tr h="33604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본사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물류업체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제품공급업체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입점업체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인천교통공사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카드사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정비업체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청소업체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시설</a:t>
                      </a:r>
                      <a:endParaRPr lang="en-US" altLang="ko-KR" sz="1800" b="1" kern="1200" dirty="0">
                        <a:solidFill>
                          <a:srgbClr val="EE36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편의시설</a:t>
                      </a:r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휴식공간</a:t>
                      </a:r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주차장</a:t>
                      </a:r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문화센터 등</a:t>
                      </a:r>
                      <a:r>
                        <a:rPr lang="en-US" altLang="ko-KR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0000CC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/>
                        <a:t>서비스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인적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직원교육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고객만족서비스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기계적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시설적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인력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아웃소싱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 err="1"/>
                        <a:t>협력사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수익 향상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18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고객만족</a:t>
                      </a:r>
                      <a:endParaRPr lang="en-US" altLang="ko-KR" sz="1800" b="1" kern="1200" dirty="0">
                        <a:solidFill>
                          <a:srgbClr val="EE36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85750" algn="ctr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효율성</a:t>
                      </a:r>
                      <a:endParaRPr lang="en-US" altLang="ko-KR" sz="1400" b="1" kern="1200" dirty="0">
                        <a:solidFill>
                          <a:srgbClr val="EE36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85750" algn="ctr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400" b="1" kern="1200" dirty="0">
                          <a:solidFill>
                            <a:srgbClr val="EE3632"/>
                          </a:solidFill>
                          <a:latin typeface="+mn-lt"/>
                          <a:ea typeface="+mn-ea"/>
                          <a:cs typeface="+mn-cs"/>
                        </a:rPr>
                        <a:t>편리함</a:t>
                      </a:r>
                      <a:endParaRPr lang="en-US" altLang="ko-KR" sz="1400" b="1" kern="1200" dirty="0">
                        <a:solidFill>
                          <a:srgbClr val="EE363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브랜드이미지</a:t>
                      </a:r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경제성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비용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주부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임산부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학생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유아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노인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장애인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인가구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단체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4839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858092" y="2894638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400" dirty="0"/>
              <a:t>1.</a:t>
            </a:r>
            <a:r>
              <a:rPr lang="ko-KR" altLang="en-US" sz="1400" dirty="0"/>
              <a:t>장바구니 </a:t>
            </a:r>
            <a:r>
              <a:rPr lang="ko-KR" altLang="en-US" sz="1400" dirty="0" err="1"/>
              <a:t>카트획득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 err="1"/>
              <a:t>전단지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구매목록</a:t>
            </a:r>
            <a:r>
              <a:rPr lang="ko-KR" altLang="en-US" sz="1400" dirty="0"/>
              <a:t> 확인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/>
              <a:t>입점 </a:t>
            </a:r>
            <a:r>
              <a:rPr lang="ko-KR" altLang="en-US" sz="1400" dirty="0" err="1"/>
              <a:t>매장탐색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 err="1"/>
              <a:t>목표매장</a:t>
            </a:r>
            <a:r>
              <a:rPr lang="ko-KR" altLang="en-US" sz="1400" dirty="0"/>
              <a:t> 이동</a:t>
            </a:r>
            <a:endParaRPr lang="en-US" altLang="ko-KR" sz="1400" dirty="0"/>
          </a:p>
          <a:p>
            <a:pPr algn="ctr"/>
            <a:r>
              <a:rPr lang="en-US" altLang="ko-KR" sz="1400" dirty="0"/>
              <a:t>-DP</a:t>
            </a:r>
            <a:r>
              <a:rPr lang="ko-KR" altLang="en-US" sz="1400" dirty="0"/>
              <a:t>둘러보기</a:t>
            </a:r>
            <a:r>
              <a:rPr lang="en-US" altLang="ko-KR" sz="1400" dirty="0"/>
              <a:t>,</a:t>
            </a:r>
            <a:r>
              <a:rPr lang="ko-KR" altLang="en-US" sz="1400" dirty="0"/>
              <a:t>구경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 err="1"/>
              <a:t>직원문의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/>
              <a:t>다른 브랜드와 서비스 비교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/>
              <a:t>구매 결정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/>
              <a:t>계산대 </a:t>
            </a:r>
            <a:r>
              <a:rPr lang="en-US" altLang="ko-KR" sz="1400" dirty="0"/>
              <a:t>GO-</a:t>
            </a:r>
            <a:r>
              <a:rPr lang="ko-KR" altLang="en-US" sz="1400" dirty="0"/>
              <a:t>포장</a:t>
            </a:r>
            <a:r>
              <a:rPr lang="en-US" altLang="ko-KR" sz="1400" dirty="0"/>
              <a:t>-</a:t>
            </a:r>
            <a:r>
              <a:rPr lang="ko-KR" altLang="en-US" sz="1400" dirty="0"/>
              <a:t>귀가</a:t>
            </a:r>
            <a:endParaRPr lang="en-US" altLang="ko-KR" sz="1400" dirty="0"/>
          </a:p>
          <a:p>
            <a:pPr algn="ctr"/>
            <a:r>
              <a:rPr lang="en-US" altLang="ko-KR" sz="1400" dirty="0"/>
              <a:t>2.</a:t>
            </a:r>
            <a:r>
              <a:rPr lang="ko-KR" altLang="en-US" sz="1400" dirty="0"/>
              <a:t>문화센터 </a:t>
            </a:r>
            <a:r>
              <a:rPr lang="ko-KR" altLang="en-US" sz="1400" dirty="0" err="1"/>
              <a:t>수업신청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/>
              <a:t>수강료 결제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수업수강</a:t>
            </a:r>
            <a:endParaRPr lang="en-US" altLang="ko-KR" sz="1400" dirty="0"/>
          </a:p>
          <a:p>
            <a:pPr algn="ctr"/>
            <a:r>
              <a:rPr lang="en-US" altLang="ko-KR" sz="1400" dirty="0"/>
              <a:t>-</a:t>
            </a:r>
            <a:r>
              <a:rPr lang="ko-KR" altLang="en-US" sz="1400" dirty="0" err="1"/>
              <a:t>층이동</a:t>
            </a:r>
            <a:r>
              <a:rPr lang="ko-KR" altLang="en-US" sz="1400" dirty="0"/>
              <a:t>  </a:t>
            </a:r>
            <a:r>
              <a:rPr lang="en-US" altLang="ko-KR" sz="1400" dirty="0"/>
              <a:t>1)</a:t>
            </a:r>
            <a:r>
              <a:rPr lang="ko-KR" altLang="en-US" sz="1400" dirty="0"/>
              <a:t>귀가</a:t>
            </a:r>
            <a:endParaRPr lang="en-US" altLang="ko-KR" sz="1400" dirty="0"/>
          </a:p>
          <a:p>
            <a:pPr algn="ctr"/>
            <a:r>
              <a:rPr lang="en-US" altLang="ko-KR" sz="1400" dirty="0"/>
              <a:t>                             2)</a:t>
            </a:r>
            <a:r>
              <a:rPr lang="ko-KR" altLang="en-US" sz="1400" dirty="0"/>
              <a:t>장보기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제휴혜택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2130552" y="2850566"/>
            <a:ext cx="1673352" cy="1026490"/>
          </a:xfrm>
          <a:prstGeom prst="rect">
            <a:avLst/>
          </a:prstGeom>
          <a:noFill/>
          <a:ln w="28575">
            <a:solidFill>
              <a:srgbClr val="ED262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367718" y="3463855"/>
            <a:ext cx="1673352" cy="1026490"/>
          </a:xfrm>
          <a:prstGeom prst="rect">
            <a:avLst/>
          </a:prstGeom>
          <a:noFill/>
          <a:ln w="28575">
            <a:solidFill>
              <a:srgbClr val="ED262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2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52639" y="2570479"/>
            <a:ext cx="4085635" cy="319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00709" y="3251523"/>
            <a:ext cx="648179" cy="314637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55087" y="4226349"/>
            <a:ext cx="1352843" cy="325332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78259" y="2877826"/>
            <a:ext cx="3805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①</a:t>
            </a:r>
            <a:r>
              <a:rPr lang="en-US" altLang="ko-KR" sz="1400" dirty="0"/>
              <a:t> </a:t>
            </a:r>
            <a:r>
              <a:rPr lang="ko-KR" altLang="en-US" sz="1400" dirty="0"/>
              <a:t>복잡했던 프로세스를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한눈에 파악할 수 있도록 </a:t>
            </a:r>
            <a:r>
              <a:rPr lang="ko-KR" altLang="en-US" sz="1400" b="1" dirty="0">
                <a:solidFill>
                  <a:schemeClr val="bg1"/>
                </a:solidFill>
              </a:rPr>
              <a:t>구조화</a:t>
            </a:r>
            <a:r>
              <a:rPr lang="ko-KR" altLang="en-US" sz="1400" dirty="0"/>
              <a:t>  시킴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②</a:t>
            </a:r>
            <a:r>
              <a:rPr lang="en-US" altLang="ko-KR" sz="1400" dirty="0"/>
              <a:t> SIPOC</a:t>
            </a:r>
            <a:r>
              <a:rPr lang="ko-KR" altLang="en-US" sz="1400" dirty="0"/>
              <a:t>을 통해 </a:t>
            </a:r>
            <a:r>
              <a:rPr lang="en-US" altLang="ko-KR" sz="1400" dirty="0"/>
              <a:t>INPUT</a:t>
            </a:r>
            <a:r>
              <a:rPr lang="ko-KR" altLang="en-US" sz="1400" dirty="0"/>
              <a:t>을 받아서 고객에게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</a:t>
            </a:r>
            <a:r>
              <a:rPr lang="ko-KR" altLang="en-US" sz="1400" dirty="0" err="1"/>
              <a:t>가치있는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성과 창출 과정 </a:t>
            </a:r>
            <a:r>
              <a:rPr lang="ko-KR" altLang="en-US" sz="1400" dirty="0"/>
              <a:t>을 이해함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③ 개선할 대상 영역</a:t>
            </a:r>
            <a:r>
              <a:rPr lang="en-US" altLang="ko-KR" sz="1400" dirty="0"/>
              <a:t>(</a:t>
            </a:r>
            <a:r>
              <a:rPr lang="ko-KR" altLang="en-US" sz="1400" dirty="0"/>
              <a:t>시설</a:t>
            </a:r>
            <a:r>
              <a:rPr lang="en-US" altLang="ko-KR" sz="1400" dirty="0"/>
              <a:t>, </a:t>
            </a:r>
            <a:r>
              <a:rPr lang="ko-KR" altLang="en-US" sz="1400" dirty="0"/>
              <a:t>고객만족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명확히 할 수 있었음</a:t>
            </a:r>
            <a:endParaRPr lang="en-US" altLang="ko-KR" sz="1400" dirty="0"/>
          </a:p>
        </p:txBody>
      </p:sp>
      <p:sp>
        <p:nvSpPr>
          <p:cNvPr id="19" name="오각형 18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1" name="오각형 2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오각형 21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TextBox 29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sz="2000" dirty="0"/>
              <a:t>SIPOC</a:t>
            </a:r>
            <a:endParaRPr lang="ko-KR" altLang="en-US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" t="11701" r="2646" b="2400"/>
          <a:stretch/>
        </p:blipFill>
        <p:spPr>
          <a:xfrm>
            <a:off x="1095428" y="1909737"/>
            <a:ext cx="4643120" cy="4793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09040" y="1363507"/>
            <a:ext cx="5415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이마트 </a:t>
            </a:r>
            <a:r>
              <a:rPr lang="ko-KR" altLang="en-US" sz="1600" dirty="0" err="1"/>
              <a:t>연수점의</a:t>
            </a:r>
            <a:r>
              <a:rPr lang="ko-KR" altLang="en-US" sz="1600" dirty="0"/>
              <a:t> </a:t>
            </a:r>
            <a:r>
              <a:rPr lang="en-US" altLang="ko-KR" sz="1600" dirty="0"/>
              <a:t>Process Mapping</a:t>
            </a:r>
            <a:r>
              <a:rPr lang="ko-KR" altLang="en-US" sz="1600" dirty="0"/>
              <a:t>은 다음과 같음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220970" y="3399485"/>
            <a:ext cx="659066" cy="102732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7152638" y="2152180"/>
          <a:ext cx="40856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635">
                  <a:extLst>
                    <a:ext uri="{9D8B030D-6E8A-4147-A177-3AD203B41FA5}">
                      <a16:colId xmlns:a16="http://schemas.microsoft.com/office/drawing/2014/main" val="1476953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r>
                        <a:rPr lang="en-US" altLang="ko-KR" baseline="0" dirty="0"/>
                        <a:t> point</a:t>
                      </a:r>
                      <a:endParaRPr lang="ko-KR" altLang="en-US" dirty="0"/>
                    </a:p>
                  </a:txBody>
                  <a:tcPr>
                    <a:solidFill>
                      <a:srgbClr val="F1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91068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1883664" y="2814792"/>
            <a:ext cx="705327" cy="1026490"/>
          </a:xfrm>
          <a:prstGeom prst="rect">
            <a:avLst/>
          </a:prstGeom>
          <a:noFill/>
          <a:ln w="28575">
            <a:solidFill>
              <a:srgbClr val="ED262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908875" y="3388304"/>
            <a:ext cx="1032065" cy="543616"/>
          </a:xfrm>
          <a:prstGeom prst="rect">
            <a:avLst/>
          </a:prstGeom>
          <a:noFill/>
          <a:ln w="28575">
            <a:solidFill>
              <a:srgbClr val="ED262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029876" y="2429997"/>
            <a:ext cx="4189535" cy="3920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각형 16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0" name="오각형 1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오각형 2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</a:t>
            </a:r>
            <a:r>
              <a:rPr lang="ko-KR" altLang="en-US" sz="2000" dirty="0"/>
              <a:t>이해관계자 맵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18744" r="1328" b="-1"/>
          <a:stretch/>
        </p:blipFill>
        <p:spPr>
          <a:xfrm>
            <a:off x="1247753" y="2085695"/>
            <a:ext cx="4720428" cy="44649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5969" y="1374403"/>
            <a:ext cx="968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이마트 </a:t>
            </a:r>
            <a:r>
              <a:rPr lang="ko-KR" altLang="en-US" sz="1600" dirty="0" err="1"/>
              <a:t>연수점이</a:t>
            </a:r>
            <a:r>
              <a:rPr lang="ko-KR" altLang="en-US" sz="1600" dirty="0"/>
              <a:t> 서비스를 구현하기 위해 필요한 이해관계를 시각화 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29876" y="2429996"/>
            <a:ext cx="4189535" cy="1410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핵심 대상으로 선정한 고객이 불편을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느낄 때 필요로 하는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관계자들</a:t>
            </a:r>
            <a:r>
              <a:rPr lang="en-US" altLang="ko-KR" sz="1600" dirty="0">
                <a:solidFill>
                  <a:schemeClr val="tx1"/>
                </a:solidFill>
              </a:rPr>
              <a:t>(Needs)</a:t>
            </a:r>
            <a:r>
              <a:rPr lang="ko-KR" altLang="en-US" sz="1600" dirty="0">
                <a:solidFill>
                  <a:schemeClr val="tx1"/>
                </a:solidFill>
              </a:rPr>
              <a:t>을 파악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029876" y="2040420"/>
          <a:ext cx="41895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9535">
                  <a:extLst>
                    <a:ext uri="{9D8B030D-6E8A-4147-A177-3AD203B41FA5}">
                      <a16:colId xmlns:a16="http://schemas.microsoft.com/office/drawing/2014/main" val="1476953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</a:t>
                      </a:r>
                      <a:r>
                        <a:rPr lang="en-US" altLang="ko-KR" sz="1600" baseline="0" dirty="0"/>
                        <a:t> point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1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91068"/>
                  </a:ext>
                </a:extLst>
              </a:tr>
            </a:tbl>
          </a:graphicData>
        </a:graphic>
      </p:graphicFrame>
      <p:sp>
        <p:nvSpPr>
          <p:cNvPr id="16" name="이등변 삼각형 15"/>
          <p:cNvSpPr/>
          <p:nvPr/>
        </p:nvSpPr>
        <p:spPr>
          <a:xfrm rot="16200000" flipV="1">
            <a:off x="5921121" y="3861976"/>
            <a:ext cx="1219971" cy="383727"/>
          </a:xfrm>
          <a:prstGeom prst="triangle">
            <a:avLst>
              <a:gd name="adj" fmla="val 4923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77760" y="4053840"/>
            <a:ext cx="3741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① 카트 불편</a:t>
            </a:r>
            <a:endParaRPr lang="en-US" altLang="ko-KR" sz="1400" b="1" dirty="0"/>
          </a:p>
          <a:p>
            <a:pPr marL="263525"/>
            <a:r>
              <a:rPr lang="en-US" altLang="ko-KR" sz="1400" dirty="0"/>
              <a:t>: </a:t>
            </a:r>
            <a:r>
              <a:rPr lang="ko-KR" altLang="en-US" sz="1400" dirty="0"/>
              <a:t>카트 정리 직원</a:t>
            </a:r>
            <a:r>
              <a:rPr lang="en-US" altLang="ko-KR" sz="1400" dirty="0"/>
              <a:t>, </a:t>
            </a:r>
            <a:r>
              <a:rPr lang="ko-KR" altLang="en-US" sz="1400" dirty="0"/>
              <a:t>재고 정리 담당자</a:t>
            </a:r>
            <a:r>
              <a:rPr lang="en-US" altLang="ko-KR" sz="1400" dirty="0"/>
              <a:t>, </a:t>
            </a:r>
          </a:p>
          <a:p>
            <a:pPr marL="263525"/>
            <a:r>
              <a:rPr lang="ko-KR" altLang="en-US" sz="1400" dirty="0"/>
              <a:t>  에스컬레이터</a:t>
            </a:r>
            <a:r>
              <a:rPr lang="en-US" altLang="ko-KR" sz="1400" dirty="0"/>
              <a:t>, </a:t>
            </a:r>
            <a:r>
              <a:rPr lang="ko-KR" altLang="en-US" sz="1400" dirty="0"/>
              <a:t>다른 고객</a:t>
            </a:r>
            <a:endParaRPr lang="en-US" altLang="ko-KR" sz="1400" dirty="0"/>
          </a:p>
          <a:p>
            <a:pPr marL="263525"/>
            <a:endParaRPr lang="en-US" altLang="ko-KR" sz="700" dirty="0"/>
          </a:p>
          <a:p>
            <a:r>
              <a:rPr lang="ko-KR" altLang="en-US" sz="1400" b="1" dirty="0"/>
              <a:t>② 경로</a:t>
            </a:r>
            <a:endParaRPr lang="en-US" altLang="ko-KR" sz="1400" b="1" dirty="0"/>
          </a:p>
          <a:p>
            <a:pPr marL="263525"/>
            <a:r>
              <a:rPr lang="en-US" altLang="ko-KR" sz="1400" dirty="0"/>
              <a:t>: </a:t>
            </a:r>
            <a:r>
              <a:rPr lang="ko-KR" altLang="en-US" sz="1400" dirty="0"/>
              <a:t>안내 직원</a:t>
            </a:r>
            <a:r>
              <a:rPr lang="en-US" altLang="ko-KR" sz="1400" dirty="0"/>
              <a:t>, </a:t>
            </a:r>
            <a:r>
              <a:rPr lang="ko-KR" altLang="en-US" sz="1400" dirty="0"/>
              <a:t>층별 안내도</a:t>
            </a:r>
            <a:endParaRPr lang="en-US" altLang="ko-KR" sz="1400" dirty="0"/>
          </a:p>
          <a:p>
            <a:pPr marL="263525"/>
            <a:endParaRPr lang="en-US" altLang="ko-KR" sz="700" dirty="0"/>
          </a:p>
          <a:p>
            <a:r>
              <a:rPr lang="ko-KR" altLang="en-US" sz="1400" b="1" dirty="0"/>
              <a:t>③ 편의 시설</a:t>
            </a:r>
            <a:endParaRPr lang="en-US" altLang="ko-KR" sz="1400" b="1" dirty="0"/>
          </a:p>
          <a:p>
            <a:pPr marL="263525"/>
            <a:r>
              <a:rPr lang="en-US" altLang="ko-KR" sz="1400" dirty="0"/>
              <a:t>: </a:t>
            </a:r>
            <a:r>
              <a:rPr lang="ko-KR" altLang="en-US" sz="1400" dirty="0"/>
              <a:t>쇼핑 중 쉴 공간</a:t>
            </a:r>
            <a:r>
              <a:rPr lang="en-US" altLang="ko-KR" sz="1400" dirty="0"/>
              <a:t>, </a:t>
            </a:r>
            <a:r>
              <a:rPr lang="ko-KR" altLang="en-US" sz="1400" dirty="0"/>
              <a:t>문화 컨텐츠</a:t>
            </a:r>
            <a:r>
              <a:rPr lang="en-US" altLang="ko-KR" sz="1400" dirty="0"/>
              <a:t>, </a:t>
            </a:r>
            <a:r>
              <a:rPr lang="ko-KR" altLang="en-US" sz="1400" dirty="0"/>
              <a:t>강사</a:t>
            </a:r>
            <a:r>
              <a:rPr lang="en-US" altLang="ko-KR" sz="1400" dirty="0"/>
              <a:t>, </a:t>
            </a:r>
          </a:p>
          <a:p>
            <a:pPr marL="263525"/>
            <a:r>
              <a:rPr lang="en-US" altLang="ko-KR" sz="1400" dirty="0"/>
              <a:t>  </a:t>
            </a:r>
            <a:r>
              <a:rPr lang="ko-KR" altLang="en-US" sz="1400" dirty="0"/>
              <a:t>오락실 직원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7125510" y="3870960"/>
            <a:ext cx="3979370" cy="2367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125510" y="2512860"/>
            <a:ext cx="3979370" cy="1265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047650" y="3796118"/>
            <a:ext cx="832537" cy="611290"/>
          </a:xfrm>
          <a:prstGeom prst="rect">
            <a:avLst/>
          </a:prstGeom>
          <a:noFill/>
          <a:ln w="28575">
            <a:solidFill>
              <a:srgbClr val="ED262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2" name="오각형 21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49692" y="5620468"/>
            <a:ext cx="8471846" cy="73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3946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 err="1"/>
              <a:t>섀도잉</a:t>
            </a:r>
            <a:r>
              <a:rPr lang="ko-KR" altLang="en-US" sz="2000" dirty="0"/>
              <a:t> 및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심층인터뷰</a:t>
            </a:r>
            <a:r>
              <a:rPr lang="ko-KR" altLang="en-US" sz="2000" dirty="0"/>
              <a:t> 준비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9688" r="834" b="10267"/>
          <a:stretch/>
        </p:blipFill>
        <p:spPr>
          <a:xfrm>
            <a:off x="1559058" y="1657357"/>
            <a:ext cx="3949325" cy="37874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"/>
          <a:stretch/>
        </p:blipFill>
        <p:spPr>
          <a:xfrm>
            <a:off x="6630976" y="1558055"/>
            <a:ext cx="4171838" cy="38041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56995" y="1535425"/>
            <a:ext cx="4519691" cy="39117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01847" y="1535425"/>
            <a:ext cx="4519691" cy="39117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5090" y="5620468"/>
            <a:ext cx="1132068" cy="731561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12539" y="5643418"/>
            <a:ext cx="81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</a:rPr>
              <a:t>핵심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ISSUE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9935" y="5623754"/>
            <a:ext cx="7769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/>
              <a:t>마트의 </a:t>
            </a:r>
            <a:r>
              <a:rPr lang="en-US" altLang="ko-KR" sz="1400" spc="-150" dirty="0"/>
              <a:t>‘</a:t>
            </a:r>
            <a:r>
              <a:rPr lang="ko-KR" altLang="en-US" sz="1400" b="1" spc="-150" dirty="0"/>
              <a:t>시설</a:t>
            </a:r>
            <a:r>
              <a:rPr lang="en-US" altLang="ko-KR" sz="1400" spc="-150" dirty="0"/>
              <a:t>‘</a:t>
            </a:r>
            <a:r>
              <a:rPr lang="ko-KR" altLang="en-US" sz="1400" spc="-150" dirty="0"/>
              <a:t>을 이용하는 과정에서 고객들의 행동 예상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그 안에서 우리가 얻을 수 있는 것들을 작성</a:t>
            </a:r>
            <a:endParaRPr lang="en-US" altLang="ko-KR" sz="1400" spc="-1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spc="-150" dirty="0"/>
              <a:t>카트와 문화시설</a:t>
            </a:r>
            <a:r>
              <a:rPr lang="ko-KR" altLang="en-US" sz="1400" spc="-150" dirty="0"/>
              <a:t>에 대한 고객들의 이용 특성과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내재된 요구사항을 도출할 수 있 수 있도록 가이드 설정</a:t>
            </a:r>
          </a:p>
        </p:txBody>
      </p:sp>
    </p:spTree>
    <p:extLst>
      <p:ext uri="{BB962C8B-B14F-4D97-AF65-F5344CB8AC3E}">
        <p14:creationId xmlns:p14="http://schemas.microsoft.com/office/powerpoint/2010/main" val="158903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오각형 19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2" name="오각형 21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29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섀도잉</a:t>
            </a:r>
            <a:r>
              <a:rPr lang="ko-KR" altLang="en-US" dirty="0"/>
              <a:t> 및 </a:t>
            </a:r>
            <a:r>
              <a:rPr lang="ko-KR" altLang="en-US" dirty="0" err="1"/>
              <a:t>심층인터뷰</a:t>
            </a:r>
            <a:endParaRPr lang="ko-KR" altLang="en-US" dirty="0"/>
          </a:p>
        </p:txBody>
      </p:sp>
      <p:sp>
        <p:nvSpPr>
          <p:cNvPr id="6146" name="AutoShape 2" descr="양식 응답 차트. 질문 제목: 성별. 응답 수: 응답 74개."/>
          <p:cNvSpPr>
            <a:spLocks noChangeAspect="1" noChangeArrowheads="1"/>
          </p:cNvSpPr>
          <p:nvPr/>
        </p:nvSpPr>
        <p:spPr bwMode="auto">
          <a:xfrm>
            <a:off x="168275" y="84138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8" name="AutoShape 4" descr="양식 응답 차트. 질문 제목: 성별. 응답 수: 응답 74개."/>
          <p:cNvSpPr>
            <a:spLocks noChangeAspect="1" noChangeArrowheads="1"/>
          </p:cNvSpPr>
          <p:nvPr/>
        </p:nvSpPr>
        <p:spPr bwMode="auto">
          <a:xfrm>
            <a:off x="168275" y="84138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r="16891" b="44006"/>
          <a:stretch/>
        </p:blipFill>
        <p:spPr>
          <a:xfrm>
            <a:off x="6074588" y="1712238"/>
            <a:ext cx="3992738" cy="21826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55" b="31691"/>
          <a:stretch/>
        </p:blipFill>
        <p:spPr>
          <a:xfrm>
            <a:off x="2037897" y="1727917"/>
            <a:ext cx="3968266" cy="2182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34359" r="5001" b="34226"/>
          <a:stretch/>
        </p:blipFill>
        <p:spPr>
          <a:xfrm>
            <a:off x="6074588" y="3977642"/>
            <a:ext cx="3992738" cy="24310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2" r="14140" b="34529"/>
          <a:stretch/>
        </p:blipFill>
        <p:spPr>
          <a:xfrm>
            <a:off x="2037897" y="3985277"/>
            <a:ext cx="3968266" cy="2393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186" y="3781028"/>
            <a:ext cx="2858723" cy="307777"/>
          </a:xfrm>
          <a:prstGeom prst="rect">
            <a:avLst/>
          </a:prstGeom>
          <a:solidFill>
            <a:srgbClr val="ED26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bg1"/>
                </a:solidFill>
              </a:rPr>
              <a:t>섀도잉</a:t>
            </a:r>
            <a:r>
              <a:rPr lang="ko-KR" altLang="en-US" sz="1400" b="1" spc="-150" dirty="0">
                <a:solidFill>
                  <a:schemeClr val="bg1"/>
                </a:solidFill>
              </a:rPr>
              <a:t> 현장 사진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7328" y="3781028"/>
            <a:ext cx="2858723" cy="307777"/>
          </a:xfrm>
          <a:prstGeom prst="rect">
            <a:avLst/>
          </a:prstGeom>
          <a:solidFill>
            <a:srgbClr val="ED26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심층인터뷰</a:t>
            </a:r>
            <a:r>
              <a:rPr lang="ko-KR" altLang="en-US" sz="1400" b="1" dirty="0">
                <a:solidFill>
                  <a:schemeClr val="bg1"/>
                </a:solidFill>
              </a:rPr>
              <a:t> 현장 사진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65969" y="1374403"/>
            <a:ext cx="968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이마트 </a:t>
            </a:r>
            <a:r>
              <a:rPr lang="ko-KR" altLang="en-US" sz="1400" dirty="0" err="1"/>
              <a:t>연수점을</a:t>
            </a:r>
            <a:r>
              <a:rPr lang="ko-KR" altLang="en-US" sz="1400" dirty="0"/>
              <a:t> 이용하는 고객의 입장에서 이해하기 위해 현장에서 </a:t>
            </a:r>
            <a:r>
              <a:rPr lang="ko-KR" altLang="en-US" sz="1400" dirty="0" err="1"/>
              <a:t>섀도잉과</a:t>
            </a:r>
            <a:r>
              <a:rPr lang="ko-KR" altLang="en-US" sz="1400" dirty="0"/>
              <a:t> 심층인터뷰를 진행함</a:t>
            </a:r>
          </a:p>
        </p:txBody>
      </p:sp>
    </p:spTree>
    <p:extLst>
      <p:ext uri="{BB962C8B-B14F-4D97-AF65-F5344CB8AC3E}">
        <p14:creationId xmlns:p14="http://schemas.microsoft.com/office/powerpoint/2010/main" val="248095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5" name="TextBox 14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0" name="오각형 1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오각형 2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298" y="994175"/>
            <a:ext cx="297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 err="1"/>
              <a:t>섀도잉</a:t>
            </a:r>
            <a:r>
              <a:rPr lang="ko-KR" altLang="en-US" sz="2000" dirty="0"/>
              <a:t> 및 </a:t>
            </a:r>
            <a:r>
              <a:rPr lang="ko-KR" altLang="en-US" sz="2000" dirty="0" err="1"/>
              <a:t>심층인터뷰</a:t>
            </a:r>
            <a:endParaRPr lang="ko-KR" altLang="en-US" sz="2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1225" r="966"/>
          <a:stretch/>
        </p:blipFill>
        <p:spPr>
          <a:xfrm rot="16200000">
            <a:off x="1599104" y="1100227"/>
            <a:ext cx="4562167" cy="5371837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7246186" y="1505061"/>
          <a:ext cx="41895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9535">
                  <a:extLst>
                    <a:ext uri="{9D8B030D-6E8A-4147-A177-3AD203B41FA5}">
                      <a16:colId xmlns:a16="http://schemas.microsoft.com/office/drawing/2014/main" val="1476953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  인</a:t>
                      </a:r>
                    </a:p>
                  </a:txBody>
                  <a:tcPr>
                    <a:solidFill>
                      <a:srgbClr val="F1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91068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246186" y="1875901"/>
            <a:ext cx="4189535" cy="1427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507224" y="2044455"/>
            <a:ext cx="37947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① </a:t>
            </a:r>
            <a:r>
              <a:rPr lang="ko-KR" altLang="en-US" sz="1600" dirty="0"/>
              <a:t>문화시설 이용 저조</a:t>
            </a:r>
            <a:endParaRPr lang="en-US" altLang="ko-KR" sz="1600" dirty="0"/>
          </a:p>
          <a:p>
            <a:pPr algn="just"/>
            <a:r>
              <a:rPr lang="en-US" altLang="ko-KR" sz="1600" dirty="0"/>
              <a:t>② </a:t>
            </a:r>
            <a:r>
              <a:rPr lang="ko-KR" altLang="en-US" sz="1600" dirty="0"/>
              <a:t>마트의 기능에 대한 기대치가 낮음</a:t>
            </a:r>
            <a:endParaRPr lang="en-US" altLang="ko-KR" sz="1600" dirty="0"/>
          </a:p>
          <a:p>
            <a:pPr algn="just"/>
            <a:r>
              <a:rPr lang="en-US" altLang="ko-KR" sz="1600" dirty="0"/>
              <a:t>③ </a:t>
            </a:r>
            <a:r>
              <a:rPr lang="ko-KR" altLang="en-US" sz="1600" dirty="0"/>
              <a:t>카트 바퀴 마모</a:t>
            </a:r>
            <a:r>
              <a:rPr lang="en-US" altLang="ko-KR" sz="1600" dirty="0"/>
              <a:t>, </a:t>
            </a:r>
            <a:r>
              <a:rPr lang="ko-KR" altLang="en-US" sz="1600" dirty="0"/>
              <a:t>카트 통제 미숙</a:t>
            </a:r>
            <a:endParaRPr lang="en-US" altLang="ko-KR" sz="1600" dirty="0"/>
          </a:p>
          <a:p>
            <a:pPr algn="just"/>
            <a:r>
              <a:rPr lang="ko-KR" altLang="en-US" sz="1600" dirty="0"/>
              <a:t>④ 야외 주차장은 차량 유지가 어려움</a:t>
            </a:r>
            <a:endParaRPr lang="en-US" altLang="ko-KR" sz="1600" dirty="0"/>
          </a:p>
          <a:p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7246186" y="3449604"/>
          <a:ext cx="41895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9535">
                  <a:extLst>
                    <a:ext uri="{9D8B030D-6E8A-4147-A177-3AD203B41FA5}">
                      <a16:colId xmlns:a16="http://schemas.microsoft.com/office/drawing/2014/main" val="1476953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  과</a:t>
                      </a:r>
                    </a:p>
                  </a:txBody>
                  <a:tcPr>
                    <a:solidFill>
                      <a:srgbClr val="F1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91068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7246186" y="3820444"/>
            <a:ext cx="4189535" cy="22888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507224" y="3880765"/>
            <a:ext cx="3794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spc="-150" dirty="0"/>
              <a:t>① </a:t>
            </a:r>
            <a:r>
              <a:rPr lang="ko-KR" altLang="en-US" sz="1600" b="1" spc="-150" dirty="0"/>
              <a:t>복합문화공간으로의 발전가능성낮음 </a:t>
            </a:r>
            <a:endParaRPr lang="en-US" altLang="ko-KR" sz="1600" b="1" spc="-150" dirty="0"/>
          </a:p>
          <a:p>
            <a:pPr algn="just">
              <a:lnSpc>
                <a:spcPct val="150000"/>
              </a:lnSpc>
            </a:pPr>
            <a:r>
              <a:rPr lang="en-US" altLang="ko-KR" sz="1600" spc="-150" dirty="0"/>
              <a:t>② </a:t>
            </a:r>
            <a:r>
              <a:rPr lang="ko-KR" altLang="en-US" sz="1600" b="1" spc="-150" dirty="0"/>
              <a:t>무관심</a:t>
            </a:r>
            <a:endParaRPr lang="en-US" altLang="ko-KR" sz="1600" spc="-150" dirty="0"/>
          </a:p>
          <a:p>
            <a:pPr algn="just">
              <a:lnSpc>
                <a:spcPct val="150000"/>
              </a:lnSpc>
            </a:pPr>
            <a:r>
              <a:rPr lang="en-US" altLang="ko-KR" sz="1600" spc="-150" dirty="0"/>
              <a:t>③ </a:t>
            </a:r>
            <a:r>
              <a:rPr lang="ko-KR" altLang="en-US" sz="1600" b="1" spc="-150" dirty="0"/>
              <a:t>카트의 안전성 저조</a:t>
            </a:r>
            <a:endParaRPr lang="en-US" altLang="ko-KR" sz="1600" spc="-150" dirty="0"/>
          </a:p>
          <a:p>
            <a:pPr algn="just">
              <a:lnSpc>
                <a:spcPct val="150000"/>
              </a:lnSpc>
            </a:pPr>
            <a:r>
              <a:rPr lang="ko-KR" altLang="en-US" sz="1600" spc="-150" dirty="0"/>
              <a:t>④ </a:t>
            </a:r>
            <a:r>
              <a:rPr lang="ko-KR" altLang="en-US" sz="1600" b="1" spc="-150" dirty="0"/>
              <a:t>야외 주차장의 낮은 이용률</a:t>
            </a:r>
            <a:endParaRPr lang="en-US" altLang="ko-KR" sz="1600" b="1" spc="-15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467600" y="5496560"/>
            <a:ext cx="3759200" cy="4572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89520" y="5537200"/>
            <a:ext cx="34645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→ </a:t>
            </a:r>
            <a:r>
              <a:rPr lang="en-US" altLang="ko-KR" sz="1600" dirty="0"/>
              <a:t>4</a:t>
            </a:r>
            <a:r>
              <a:rPr lang="ko-KR" altLang="en-US" sz="1600" dirty="0"/>
              <a:t>가지의 핵심 키워드를 얻음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41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IMG_989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48" y="-1"/>
            <a:ext cx="12381136" cy="69609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37685" y="0"/>
            <a:ext cx="12647596" cy="703606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2358" y="4300024"/>
            <a:ext cx="6309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</a:rPr>
              <a:t>Problem Definition</a:t>
            </a:r>
            <a:endParaRPr lang="ko-KR" altLang="en-US" sz="4000" spc="-15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00" b="66667" l="32615" r="73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2497125" y="3188345"/>
            <a:ext cx="585838" cy="65658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87120" y="5042739"/>
            <a:ext cx="4277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 문제정의하기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431" y="3060104"/>
            <a:ext cx="2001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dirty="0">
                <a:solidFill>
                  <a:schemeClr val="bg1">
                    <a:alpha val="60000"/>
                  </a:schemeClr>
                </a:solidFill>
              </a:rPr>
              <a:t>03</a:t>
            </a:r>
          </a:p>
        </p:txBody>
      </p:sp>
      <p:sp>
        <p:nvSpPr>
          <p:cNvPr id="24" name="오각형 23"/>
          <p:cNvSpPr/>
          <p:nvPr/>
        </p:nvSpPr>
        <p:spPr>
          <a:xfrm>
            <a:off x="0" y="5049774"/>
            <a:ext cx="5872480" cy="356616"/>
          </a:xfrm>
          <a:prstGeom prst="homePlat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9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각형 20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0" name="오각형 2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1" name="오각형 3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004659" y="5373051"/>
            <a:ext cx="3320016" cy="110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72542" y="5387007"/>
            <a:ext cx="3320016" cy="110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68405" y="5378245"/>
            <a:ext cx="3320016" cy="110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298" y="994175"/>
            <a:ext cx="29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페르소나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0"/>
          <a:stretch/>
        </p:blipFill>
        <p:spPr>
          <a:xfrm>
            <a:off x="4586107" y="1750759"/>
            <a:ext cx="2950079" cy="35140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"/>
          <a:stretch/>
        </p:blipFill>
        <p:spPr>
          <a:xfrm>
            <a:off x="7952898" y="1687023"/>
            <a:ext cx="3203309" cy="3484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719" y="5546916"/>
            <a:ext cx="3314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노인들은 카트 운전 제어 어려움</a:t>
            </a:r>
            <a:endParaRPr lang="en-US" altLang="ko-KR" sz="1400" dirty="0"/>
          </a:p>
          <a:p>
            <a:pPr algn="ctr"/>
            <a:r>
              <a:rPr lang="ko-KR" altLang="en-US" sz="1400" dirty="0"/>
              <a:t> 매장 변화에 적응 </a:t>
            </a:r>
            <a:r>
              <a:rPr lang="ko-KR" altLang="en-US" sz="1400" dirty="0" err="1"/>
              <a:t>힘듬</a:t>
            </a:r>
            <a:endParaRPr lang="en-US" altLang="ko-KR" sz="1400" dirty="0"/>
          </a:p>
          <a:p>
            <a:pPr algn="ctr"/>
            <a:r>
              <a:rPr lang="ko-KR" altLang="en-US" sz="1400" dirty="0"/>
              <a:t> 스마트폰 </a:t>
            </a:r>
            <a:r>
              <a:rPr lang="en-US" altLang="ko-KR" sz="1400" dirty="0"/>
              <a:t>APP</a:t>
            </a:r>
            <a:r>
              <a:rPr lang="ko-KR" altLang="en-US" sz="1400" dirty="0"/>
              <a:t> 사용 어려움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0195" y="5587870"/>
            <a:ext cx="3092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가족들이 함께 할 문화 시설 부족</a:t>
            </a:r>
            <a:endParaRPr lang="en-US" altLang="ko-KR" sz="1400" dirty="0"/>
          </a:p>
          <a:p>
            <a:pPr algn="ctr"/>
            <a:r>
              <a:rPr lang="ko-KR" altLang="en-US" sz="1400" dirty="0"/>
              <a:t>많이 발생하는</a:t>
            </a:r>
            <a:r>
              <a:rPr lang="en-US" altLang="ko-KR" sz="1400" dirty="0"/>
              <a:t>‘</a:t>
            </a:r>
            <a:r>
              <a:rPr lang="ko-KR" altLang="en-US" sz="1400" dirty="0"/>
              <a:t>아이카트사고</a:t>
            </a:r>
            <a:r>
              <a:rPr lang="en-US" altLang="ko-KR" sz="1400" dirty="0"/>
              <a:t>’</a:t>
            </a:r>
          </a:p>
          <a:p>
            <a:pPr algn="ctr"/>
            <a:r>
              <a:rPr lang="ko-KR" altLang="en-US" sz="1400" dirty="0"/>
              <a:t>쇼핑에 지루해 하는 아이</a:t>
            </a:r>
            <a:endParaRPr lang="en-US" altLang="ko-K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060508" y="5472412"/>
            <a:ext cx="3187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주부들은 상품 위치 확인이 어려워 </a:t>
            </a:r>
            <a:endParaRPr lang="en-US" altLang="ko-KR" sz="1400" dirty="0"/>
          </a:p>
          <a:p>
            <a:pPr algn="ctr"/>
            <a:r>
              <a:rPr lang="ko-KR" altLang="en-US" sz="1400" dirty="0"/>
              <a:t>원활한 쇼핑이 이루어지지 않고</a:t>
            </a:r>
            <a:endParaRPr lang="en-US" altLang="ko-KR" sz="1400" dirty="0"/>
          </a:p>
          <a:p>
            <a:pPr algn="ctr"/>
            <a:r>
              <a:rPr lang="ko-KR" altLang="en-US" sz="1400" dirty="0"/>
              <a:t> 합리적인 소비가 되지 않음</a:t>
            </a:r>
            <a:endParaRPr lang="en-US" altLang="ko-KR" sz="1400" dirty="0"/>
          </a:p>
          <a:p>
            <a:pPr algn="ctr"/>
            <a:r>
              <a:rPr lang="ko-KR" altLang="en-US" sz="1400" dirty="0"/>
              <a:t>여가 시간 활용도가 낮음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68405" y="1379246"/>
            <a:ext cx="1043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어떤 동기를 가지고 어떻게 행동하는지 유추하고</a:t>
            </a:r>
            <a:r>
              <a:rPr lang="en-US" altLang="ko-KR" sz="1400" dirty="0"/>
              <a:t>,</a:t>
            </a:r>
            <a:r>
              <a:rPr lang="ko-KR" altLang="en-US" sz="1400" dirty="0"/>
              <a:t> 새로 만들 서비스의 특성과 판단 기준을 얻음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r="1491" b="2133"/>
          <a:stretch/>
        </p:blipFill>
        <p:spPr>
          <a:xfrm>
            <a:off x="1092745" y="1716552"/>
            <a:ext cx="3076650" cy="351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오각형 16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0" name="오각형 1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1" name="오각형 2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298" y="994175"/>
            <a:ext cx="297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고객</a:t>
            </a:r>
            <a:r>
              <a:rPr lang="en-US" altLang="ko-KR" dirty="0"/>
              <a:t>(</a:t>
            </a:r>
            <a:r>
              <a:rPr lang="ko-KR" altLang="en-US" dirty="0"/>
              <a:t>수요자</a:t>
            </a:r>
            <a:r>
              <a:rPr lang="en-US" altLang="ko-KR" dirty="0"/>
              <a:t>) </a:t>
            </a:r>
            <a:r>
              <a:rPr lang="ko-KR" altLang="en-US" dirty="0"/>
              <a:t>여정 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8405" y="1379246"/>
            <a:ext cx="1043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이마트를 이용하는 고객이 매장과 서비스를 이용하며 느끼는 감정을 예상함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930233" y="1771054"/>
            <a:ext cx="9867524" cy="4890138"/>
            <a:chOff x="914141" y="1899000"/>
            <a:chExt cx="9867524" cy="4890138"/>
          </a:xfrm>
        </p:grpSpPr>
        <p:grpSp>
          <p:nvGrpSpPr>
            <p:cNvPr id="34" name="그룹 33"/>
            <p:cNvGrpSpPr/>
            <p:nvPr/>
          </p:nvGrpSpPr>
          <p:grpSpPr>
            <a:xfrm>
              <a:off x="914141" y="1899000"/>
              <a:ext cx="9839909" cy="4890138"/>
              <a:chOff x="1108666" y="1765563"/>
              <a:chExt cx="9839909" cy="4890138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 cstate="print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7" t="2400" r="73196"/>
              <a:stretch/>
            </p:blipFill>
            <p:spPr>
              <a:xfrm rot="16200000">
                <a:off x="5155732" y="1371676"/>
                <a:ext cx="1236959" cy="9331091"/>
              </a:xfrm>
              <a:prstGeom prst="rect">
                <a:avLst/>
              </a:prstGeom>
            </p:spPr>
          </p:pic>
          <p:grpSp>
            <p:nvGrpSpPr>
              <p:cNvPr id="42" name="그룹 41"/>
              <p:cNvGrpSpPr/>
              <p:nvPr/>
            </p:nvGrpSpPr>
            <p:grpSpPr>
              <a:xfrm>
                <a:off x="1393761" y="1765563"/>
                <a:ext cx="9554814" cy="3737802"/>
                <a:chOff x="2477180" y="2354683"/>
                <a:chExt cx="9554814" cy="3737802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367" t="2400" r="13104"/>
                <a:stretch/>
              </p:blipFill>
              <p:spPr>
                <a:xfrm rot="16200000">
                  <a:off x="6611478" y="-1779615"/>
                  <a:ext cx="1062496" cy="9331091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07" t="2400" r="25665"/>
                <a:stretch/>
              </p:blipFill>
              <p:spPr>
                <a:xfrm rot="16200000">
                  <a:off x="5880604" y="-58905"/>
                  <a:ext cx="2971685" cy="9331095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모서리가 둥근 직사각형 34"/>
            <p:cNvSpPr/>
            <p:nvPr/>
          </p:nvSpPr>
          <p:spPr>
            <a:xfrm>
              <a:off x="3176216" y="4893067"/>
              <a:ext cx="1170056" cy="596024"/>
            </a:xfrm>
            <a:prstGeom prst="roundRect">
              <a:avLst/>
            </a:prstGeom>
            <a:solidFill>
              <a:srgbClr val="ED2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/>
                <a:t>가족</a:t>
              </a:r>
              <a:endParaRPr lang="en-US" altLang="ko-KR" sz="1050" b="1" dirty="0"/>
            </a:p>
            <a:p>
              <a:r>
                <a:rPr lang="ko-KR" altLang="en-US" sz="1050" b="1" dirty="0"/>
                <a:t>사람 多</a:t>
              </a:r>
              <a:r>
                <a:rPr lang="en-US" altLang="ko-KR" sz="1050" b="1" dirty="0"/>
                <a:t>, </a:t>
              </a:r>
              <a:r>
                <a:rPr lang="ko-KR" altLang="en-US" sz="1050" b="1" dirty="0"/>
                <a:t>카트가 주차 방해</a:t>
              </a:r>
              <a:endParaRPr lang="ko-KR" altLang="en-US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4308701" y="5189150"/>
              <a:ext cx="471235" cy="69639"/>
            </a:xfrm>
            <a:prstGeom prst="line">
              <a:avLst/>
            </a:prstGeom>
            <a:ln w="38100">
              <a:solidFill>
                <a:srgbClr val="ED262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6172083" y="3477991"/>
              <a:ext cx="1994090" cy="892634"/>
            </a:xfrm>
            <a:prstGeom prst="roundRect">
              <a:avLst/>
            </a:prstGeom>
            <a:solidFill>
              <a:srgbClr val="ED2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/>
                <a:t>주부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가족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노인</a:t>
              </a:r>
              <a:endParaRPr lang="en-US" altLang="ko-KR" sz="1050" b="1" dirty="0"/>
            </a:p>
            <a:p>
              <a:r>
                <a:rPr lang="en-US" altLang="ko-KR" sz="1050" b="1" dirty="0"/>
                <a:t>-</a:t>
              </a:r>
              <a:r>
                <a:rPr lang="ko-KR" altLang="en-US" sz="1050" b="1" dirty="0"/>
                <a:t>원하는 상품 못 찾아서 헤맴</a:t>
              </a:r>
              <a:endParaRPr lang="en-US" altLang="ko-KR" sz="1050" b="1" dirty="0"/>
            </a:p>
            <a:p>
              <a:r>
                <a:rPr lang="en-US" altLang="ko-KR" sz="1050" b="1" dirty="0"/>
                <a:t>-</a:t>
              </a:r>
              <a:r>
                <a:rPr lang="ko-KR" altLang="en-US" sz="1050" b="1" dirty="0"/>
                <a:t>이동 중 </a:t>
              </a:r>
              <a:r>
                <a:rPr lang="ko-KR" altLang="en-US" sz="1050" b="1" dirty="0" err="1"/>
                <a:t>카트끼리</a:t>
              </a:r>
              <a:r>
                <a:rPr lang="ko-KR" altLang="en-US" sz="1050" b="1" dirty="0"/>
                <a:t> 부딪혀</a:t>
              </a:r>
              <a:endParaRPr lang="en-US" altLang="ko-KR" sz="1050" b="1" dirty="0"/>
            </a:p>
            <a:p>
              <a:r>
                <a:rPr lang="en-US" altLang="ko-KR" sz="1050" b="1" dirty="0"/>
                <a:t> </a:t>
              </a:r>
              <a:r>
                <a:rPr lang="ko-KR" altLang="en-US" sz="1050" b="1" dirty="0"/>
                <a:t>안전의 위협을 느낌</a:t>
              </a:r>
              <a:endParaRPr lang="en-US" altLang="ko-KR" sz="1050" b="1" dirty="0"/>
            </a:p>
          </p:txBody>
        </p:sp>
        <p:cxnSp>
          <p:nvCxnSpPr>
            <p:cNvPr id="38" name="직선 연결선 37"/>
            <p:cNvCxnSpPr/>
            <p:nvPr/>
          </p:nvCxnSpPr>
          <p:spPr>
            <a:xfrm flipH="1">
              <a:off x="6105905" y="4361683"/>
              <a:ext cx="432008" cy="650417"/>
            </a:xfrm>
            <a:prstGeom prst="line">
              <a:avLst/>
            </a:prstGeom>
            <a:ln w="38100">
              <a:solidFill>
                <a:srgbClr val="ED262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8742040" y="4707351"/>
              <a:ext cx="2039625" cy="586702"/>
            </a:xfrm>
            <a:prstGeom prst="roundRect">
              <a:avLst/>
            </a:prstGeom>
            <a:solidFill>
              <a:srgbClr val="ED26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/>
                <a:t>주부</a:t>
              </a:r>
              <a:r>
                <a:rPr lang="en-US" altLang="ko-KR" sz="1050" b="1" dirty="0"/>
                <a:t>/</a:t>
              </a:r>
              <a:r>
                <a:rPr lang="ko-KR" altLang="en-US" sz="1050" b="1" dirty="0"/>
                <a:t>가족</a:t>
              </a:r>
              <a:endParaRPr lang="en-US" altLang="ko-KR" sz="1050" b="1" dirty="0"/>
            </a:p>
            <a:p>
              <a:r>
                <a:rPr lang="en-US" altLang="ko-KR" sz="1050" b="1" dirty="0"/>
                <a:t>-</a:t>
              </a:r>
              <a:r>
                <a:rPr lang="ko-KR" altLang="en-US" sz="1050" b="1" dirty="0"/>
                <a:t>쇼핑하면서 아이 돌보기 힘듦</a:t>
              </a:r>
              <a:endParaRPr lang="en-US" altLang="ko-KR" sz="1050" b="1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7236829" y="5128261"/>
              <a:ext cx="1653422" cy="238133"/>
            </a:xfrm>
            <a:prstGeom prst="line">
              <a:avLst/>
            </a:prstGeom>
            <a:ln w="38100">
              <a:solidFill>
                <a:srgbClr val="ED262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포인트가 5개인 별 1"/>
          <p:cNvSpPr/>
          <p:nvPr/>
        </p:nvSpPr>
        <p:spPr>
          <a:xfrm>
            <a:off x="4703151" y="4894253"/>
            <a:ext cx="257673" cy="257673"/>
          </a:xfrm>
          <a:prstGeom prst="star5">
            <a:avLst/>
          </a:prstGeom>
          <a:solidFill>
            <a:srgbClr val="ED2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포인트가 5개인 별 44"/>
          <p:cNvSpPr/>
          <p:nvPr/>
        </p:nvSpPr>
        <p:spPr>
          <a:xfrm>
            <a:off x="5916272" y="4855312"/>
            <a:ext cx="253615" cy="253615"/>
          </a:xfrm>
          <a:prstGeom prst="star5">
            <a:avLst/>
          </a:prstGeom>
          <a:solidFill>
            <a:srgbClr val="ED2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포인트가 5개인 별 45"/>
          <p:cNvSpPr/>
          <p:nvPr/>
        </p:nvSpPr>
        <p:spPr>
          <a:xfrm>
            <a:off x="7122355" y="5090758"/>
            <a:ext cx="261133" cy="261133"/>
          </a:xfrm>
          <a:prstGeom prst="star5">
            <a:avLst/>
          </a:prstGeom>
          <a:solidFill>
            <a:srgbClr val="ED2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1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2" name="오각형 31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3" name="오각형 32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298" y="994175"/>
            <a:ext cx="4680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핵심이슈도출과 서비스 목표의 수립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5989" y="1163160"/>
            <a:ext cx="4426288" cy="52459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/>
          <a:stretch/>
        </p:blipFill>
        <p:spPr>
          <a:xfrm rot="16200000">
            <a:off x="6782147" y="1322588"/>
            <a:ext cx="4186046" cy="468687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062722" y="5263903"/>
            <a:ext cx="5193038" cy="8401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75075" y="5413366"/>
            <a:ext cx="532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이전에 </a:t>
            </a:r>
            <a:r>
              <a:rPr lang="ko-KR" altLang="en-US" sz="1600" dirty="0" err="1"/>
              <a:t>섀도잉</a:t>
            </a:r>
            <a:r>
              <a:rPr lang="en-US" altLang="ko-KR" sz="1600" dirty="0"/>
              <a:t>, </a:t>
            </a:r>
            <a:r>
              <a:rPr lang="ko-KR" altLang="en-US" sz="1600" dirty="0"/>
              <a:t>설문</a:t>
            </a:r>
            <a:r>
              <a:rPr lang="en-US" altLang="ko-KR" sz="1600" dirty="0"/>
              <a:t>, </a:t>
            </a:r>
            <a:r>
              <a:rPr lang="ko-KR" altLang="en-US" sz="1600" dirty="0"/>
              <a:t>인터뷰 결과에서 수집한 </a:t>
            </a:r>
            <a:endParaRPr lang="en-US" altLang="ko-KR" sz="1600" dirty="0"/>
          </a:p>
          <a:p>
            <a:r>
              <a:rPr lang="ko-KR" altLang="en-US" sz="1600" dirty="0"/>
              <a:t>키워드를 통찰하여 </a:t>
            </a:r>
            <a:r>
              <a:rPr lang="en-US" altLang="ko-KR" sz="1600" dirty="0"/>
              <a:t>10</a:t>
            </a:r>
            <a:r>
              <a:rPr lang="ko-KR" altLang="en-US" sz="1600" dirty="0"/>
              <a:t>가지 핵심 </a:t>
            </a:r>
            <a:r>
              <a:rPr lang="ko-KR" altLang="en-US" sz="1600" dirty="0" err="1"/>
              <a:t>인사이트를</a:t>
            </a:r>
            <a:r>
              <a:rPr lang="ko-KR" altLang="en-US" sz="1600" dirty="0"/>
              <a:t> 추출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5" name="오른쪽 화살표 14"/>
          <p:cNvSpPr/>
          <p:nvPr/>
        </p:nvSpPr>
        <p:spPr>
          <a:xfrm>
            <a:off x="3729133" y="5124866"/>
            <a:ext cx="473477" cy="1158198"/>
          </a:xfrm>
          <a:prstGeom prst="rightArrow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" name="TextBox 2"/>
          <p:cNvSpPr txBox="1"/>
          <p:nvPr/>
        </p:nvSpPr>
        <p:spPr>
          <a:xfrm>
            <a:off x="1411172" y="2547867"/>
            <a:ext cx="2147005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주차장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406" y="3076379"/>
            <a:ext cx="2122772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문화시설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5406" y="4850532"/>
            <a:ext cx="2122771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문화시설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172" y="5389715"/>
            <a:ext cx="2138346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38554" y="3049120"/>
            <a:ext cx="2041517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38554" y="3573366"/>
            <a:ext cx="2041517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8554" y="4079631"/>
            <a:ext cx="2041517" cy="36933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안내정보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166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 animBg="1"/>
      <p:bldP spid="3" grpId="0" animBg="1"/>
      <p:bldP spid="4" grpId="0" animBg="1"/>
      <p:bldP spid="19" grpId="0" animBg="1"/>
      <p:bldP spid="5" grpId="0" animBg="1"/>
      <p:bldP spid="21" grpId="0" animBg="1"/>
      <p:bldP spid="2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5742225" y="745346"/>
            <a:ext cx="684853" cy="65658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46005" y="1539618"/>
            <a:ext cx="1801711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TEAM MEMBER</a:t>
            </a:r>
            <a:endParaRPr lang="ko-KR" altLang="en-US" spc="-15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3687425" y="2090542"/>
            <a:ext cx="4794451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2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39591" y="2451050"/>
            <a:ext cx="1839689" cy="359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20791" y="2451050"/>
            <a:ext cx="1839689" cy="359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201991" y="2451050"/>
            <a:ext cx="1839689" cy="359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83191" y="2451050"/>
            <a:ext cx="1839689" cy="359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164391" y="2451050"/>
            <a:ext cx="1839689" cy="35938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58" y="4565302"/>
            <a:ext cx="447353" cy="50785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23" y="4526470"/>
            <a:ext cx="685419" cy="63464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20" y="4596954"/>
            <a:ext cx="520751" cy="5207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15037" y="5256335"/>
            <a:ext cx="118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TEAM LEADER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516107" y="5373657"/>
            <a:ext cx="114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WRITER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516130" y="5197993"/>
            <a:ext cx="114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TIME KEEPER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522947" y="5259409"/>
            <a:ext cx="113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 MAN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9371548" y="5359085"/>
            <a:ext cx="141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SAFETY GARD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2206" y1="50000" x2="5220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90" y="4536884"/>
            <a:ext cx="564689" cy="564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08937" y="4550137"/>
            <a:ext cx="600263" cy="6002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61655" y="3269535"/>
            <a:ext cx="992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김재경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54931" y="3167990"/>
            <a:ext cx="941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신다슬</a:t>
            </a:r>
            <a:r>
              <a:rPr lang="ko-KR" altLang="en-US" sz="2000" spc="-15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2000" spc="-15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오윤서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54738" y="3262271"/>
            <a:ext cx="896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김태양</a:t>
            </a:r>
            <a:endParaRPr lang="ko-KR" altLang="en-US" sz="2000" spc="-15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30645" y="3220507"/>
            <a:ext cx="1317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박민희</a:t>
            </a:r>
            <a:endParaRPr lang="ko-KR" altLang="en-US" sz="2000" spc="-15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80692" y="3265983"/>
            <a:ext cx="1363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김민채</a:t>
            </a:r>
            <a:endParaRPr lang="ko-KR" altLang="en-US" sz="2000" spc="-15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25880" y="2542032"/>
            <a:ext cx="1673352" cy="339242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295581" y="2551746"/>
            <a:ext cx="1673352" cy="339242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290255" y="2551746"/>
            <a:ext cx="1673352" cy="339242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270747" y="2551746"/>
            <a:ext cx="1673352" cy="339242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240992" y="2542032"/>
            <a:ext cx="1673352" cy="3392424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82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오각형 30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2" name="TextBox 31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3" name="오각형 32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4" name="오각형 33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5" name="TextBox 34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4298" y="994175"/>
            <a:ext cx="468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핵심이슈도출과 서비스 목표의 수립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5989" y="1163160"/>
            <a:ext cx="4426288" cy="52459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/>
          <a:stretch/>
        </p:blipFill>
        <p:spPr>
          <a:xfrm rot="16200000">
            <a:off x="6782147" y="1322588"/>
            <a:ext cx="4186046" cy="468687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365866" y="1956619"/>
            <a:ext cx="7790857" cy="3441291"/>
          </a:xfrm>
          <a:prstGeom prst="roundRect">
            <a:avLst/>
          </a:prstGeom>
          <a:solidFill>
            <a:schemeClr val="bg1">
              <a:alpha val="81000"/>
            </a:schemeClr>
          </a:solidFill>
          <a:ln w="1905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16826" y="2330245"/>
            <a:ext cx="652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어떻게 하면 카트 이용 불편을 해결할 수 있을까</a:t>
            </a:r>
            <a:r>
              <a:rPr lang="en-US" altLang="ko-KR" dirty="0"/>
              <a:t>?</a:t>
            </a:r>
          </a:p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16825" y="3540911"/>
            <a:ext cx="652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어떻게 하면 옥외주차시설을 문화시설로 </a:t>
            </a:r>
            <a:endParaRPr lang="en-US" altLang="ko-KR" dirty="0"/>
          </a:p>
          <a:p>
            <a:pPr algn="ctr"/>
            <a:r>
              <a:rPr lang="ko-KR" altLang="en-US" dirty="0"/>
              <a:t>효과적으로 전환 시킬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08876" y="2817568"/>
            <a:ext cx="496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12A22"/>
                </a:solidFill>
              </a:rPr>
              <a:t>‘</a:t>
            </a:r>
            <a:r>
              <a:rPr lang="ko-KR" altLang="en-US" sz="2800" b="1" dirty="0">
                <a:solidFill>
                  <a:srgbClr val="F12A22"/>
                </a:solidFill>
              </a:rPr>
              <a:t>안전한 운전</a:t>
            </a:r>
            <a:r>
              <a:rPr lang="en-US" altLang="ko-KR" sz="2800" b="1" dirty="0">
                <a:solidFill>
                  <a:srgbClr val="F12A22"/>
                </a:solidFill>
              </a:rPr>
              <a:t>, </a:t>
            </a:r>
            <a:r>
              <a:rPr lang="ko-KR" altLang="en-US" sz="2800" b="1" dirty="0">
                <a:solidFill>
                  <a:srgbClr val="F12A22"/>
                </a:solidFill>
              </a:rPr>
              <a:t>행복한 구매</a:t>
            </a:r>
            <a:r>
              <a:rPr lang="en-US" altLang="ko-KR" sz="2800" b="1" dirty="0">
                <a:solidFill>
                  <a:srgbClr val="F12A22"/>
                </a:solidFill>
              </a:rPr>
              <a:t>’</a:t>
            </a:r>
            <a:endParaRPr lang="ko-KR" altLang="en-US" sz="2800" b="1" dirty="0">
              <a:solidFill>
                <a:srgbClr val="F12A2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8147" y="4401860"/>
            <a:ext cx="496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12A22"/>
                </a:solidFill>
              </a:rPr>
              <a:t>＇</a:t>
            </a:r>
            <a:r>
              <a:rPr lang="ko-KR" altLang="en-US" sz="2800" b="1" dirty="0">
                <a:solidFill>
                  <a:srgbClr val="F12A22"/>
                </a:solidFill>
              </a:rPr>
              <a:t>함께하는 즐거움</a:t>
            </a:r>
            <a:r>
              <a:rPr lang="en-US" altLang="ko-KR" sz="2800" b="1" dirty="0">
                <a:solidFill>
                  <a:srgbClr val="F12A22"/>
                </a:solidFill>
              </a:rPr>
              <a:t>’</a:t>
            </a:r>
            <a:endParaRPr lang="ko-KR" altLang="en-US" sz="2800" b="1" dirty="0">
              <a:solidFill>
                <a:srgbClr val="F12A22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09864" y="2925165"/>
            <a:ext cx="1025639" cy="321858"/>
            <a:chOff x="3009864" y="2925165"/>
            <a:chExt cx="1025639" cy="32185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3031070" y="2925165"/>
              <a:ext cx="963562" cy="31744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12A2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09864" y="2939246"/>
              <a:ext cx="1025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0" dirty="0" err="1">
                  <a:solidFill>
                    <a:schemeClr val="bg1"/>
                  </a:solidFill>
                </a:rPr>
                <a:t>서비스목표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63576" y="4481130"/>
            <a:ext cx="1025639" cy="321858"/>
            <a:chOff x="3009864" y="2925165"/>
            <a:chExt cx="1025639" cy="32185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3031070" y="2925165"/>
              <a:ext cx="963562" cy="317441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12A2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09864" y="2939246"/>
              <a:ext cx="1025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pc="-150" dirty="0" err="1">
                  <a:solidFill>
                    <a:schemeClr val="bg1"/>
                  </a:solidFill>
                </a:rPr>
                <a:t>서비스목표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70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IMG_989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48" y="0"/>
            <a:ext cx="12195048" cy="68562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304800" y="-1"/>
            <a:ext cx="12808018" cy="7036067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358" y="4300024"/>
            <a:ext cx="5953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</a:rPr>
              <a:t>Idea &amp; Prototype</a:t>
            </a:r>
            <a:endParaRPr lang="ko-KR" altLang="en-US" sz="4000" spc="-15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00" b="66667" l="32615" r="73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183685" y="3188345"/>
            <a:ext cx="530555" cy="65658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87120" y="5042739"/>
            <a:ext cx="3891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아이디어 및 </a:t>
            </a:r>
            <a:r>
              <a:rPr lang="ko-KR" altLang="en-US" dirty="0" err="1">
                <a:solidFill>
                  <a:schemeClr val="bg1"/>
                </a:solidFill>
              </a:rPr>
              <a:t>프로토타입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7120" y="3060104"/>
            <a:ext cx="3992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>
                    <a:alpha val="60000"/>
                  </a:schemeClr>
                </a:solidFill>
              </a:rPr>
              <a:t>04 05</a:t>
            </a:r>
          </a:p>
        </p:txBody>
      </p:sp>
      <p:sp>
        <p:nvSpPr>
          <p:cNvPr id="17" name="오각형 16"/>
          <p:cNvSpPr/>
          <p:nvPr/>
        </p:nvSpPr>
        <p:spPr>
          <a:xfrm>
            <a:off x="0" y="5049774"/>
            <a:ext cx="5506720" cy="356616"/>
          </a:xfrm>
          <a:prstGeom prst="homePlat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68880" y="3142574"/>
            <a:ext cx="2204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alpha val="50000"/>
                  </a:schemeClr>
                </a:solidFill>
              </a:rPr>
              <a:t>/</a:t>
            </a:r>
            <a:endParaRPr lang="ko-KR" altLang="en-US" sz="44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1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2139527" y="5423698"/>
            <a:ext cx="9104072" cy="103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4"/>
          <a:stretch/>
        </p:blipFill>
        <p:spPr>
          <a:xfrm>
            <a:off x="6059307" y="1692381"/>
            <a:ext cx="4982941" cy="349085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72537" y="1518544"/>
            <a:ext cx="5243331" cy="3779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87173" y="994175"/>
            <a:ext cx="537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아이디어 발굴하기 </a:t>
            </a:r>
            <a:r>
              <a:rPr lang="en-US" altLang="ko-KR" sz="2000" dirty="0"/>
              <a:t>– </a:t>
            </a:r>
            <a:r>
              <a:rPr lang="ko-KR" altLang="en-US" sz="2000" dirty="0"/>
              <a:t>옥외 주차장</a:t>
            </a:r>
          </a:p>
        </p:txBody>
      </p:sp>
      <p:sp>
        <p:nvSpPr>
          <p:cNvPr id="38" name="직각 삼각형 37"/>
          <p:cNvSpPr/>
          <p:nvPr/>
        </p:nvSpPr>
        <p:spPr>
          <a:xfrm rot="18952157" flipH="1">
            <a:off x="5377790" y="3248962"/>
            <a:ext cx="318499" cy="31849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70" y="1479890"/>
            <a:ext cx="4275558" cy="385664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296977" y="5423698"/>
            <a:ext cx="8942041" cy="1037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①   </a:t>
            </a:r>
            <a:r>
              <a:rPr lang="en-US" altLang="ko-KR" sz="1600" spc="-150" dirty="0">
                <a:solidFill>
                  <a:schemeClr val="tx1"/>
                </a:solidFill>
              </a:rPr>
              <a:t>‘</a:t>
            </a:r>
            <a:r>
              <a:rPr lang="ko-KR" altLang="en-US" sz="1600" b="1" spc="-150" dirty="0">
                <a:solidFill>
                  <a:schemeClr val="tx1"/>
                </a:solidFill>
              </a:rPr>
              <a:t>옥외 주차 시설을 문화시설로의 전환</a:t>
            </a:r>
            <a:r>
              <a:rPr lang="en-US" altLang="ko-KR" sz="1600" b="1" spc="-150" dirty="0">
                <a:solidFill>
                  <a:schemeClr val="tx1"/>
                </a:solidFill>
              </a:rPr>
              <a:t>’</a:t>
            </a:r>
            <a:r>
              <a:rPr lang="ko-KR" altLang="en-US" sz="1600" spc="-150" dirty="0">
                <a:solidFill>
                  <a:schemeClr val="tx1"/>
                </a:solidFill>
              </a:rPr>
              <a:t>의 서비스 목표에 </a:t>
            </a:r>
            <a:r>
              <a:rPr lang="ko-KR" altLang="en-US" sz="1600" b="1" spc="-150" dirty="0">
                <a:solidFill>
                  <a:srgbClr val="FF0000"/>
                </a:solidFill>
              </a:rPr>
              <a:t>야외 마켓</a:t>
            </a:r>
            <a:r>
              <a:rPr lang="en-US" altLang="ko-KR" sz="1600" b="1" spc="-150" dirty="0">
                <a:solidFill>
                  <a:srgbClr val="FF0000"/>
                </a:solidFill>
              </a:rPr>
              <a:t>, </a:t>
            </a:r>
            <a:r>
              <a:rPr lang="ko-KR" altLang="en-US" sz="1600" b="1" spc="-150" dirty="0">
                <a:solidFill>
                  <a:srgbClr val="FF0000"/>
                </a:solidFill>
              </a:rPr>
              <a:t>테마</a:t>
            </a:r>
            <a:r>
              <a:rPr lang="ko-KR" altLang="en-US" sz="1600" b="1" spc="-150" dirty="0">
                <a:solidFill>
                  <a:schemeClr val="tx1"/>
                </a:solidFill>
              </a:rPr>
              <a:t> 등 아이디어를 제시</a:t>
            </a:r>
            <a:endParaRPr lang="en-US" altLang="ko-KR" sz="1600" b="1" spc="-150" dirty="0">
              <a:solidFill>
                <a:schemeClr val="tx1"/>
              </a:solidFill>
            </a:endParaRPr>
          </a:p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②   의견들은 효율성과 시간 </a:t>
            </a:r>
            <a:r>
              <a:rPr lang="en-US" altLang="ko-KR" sz="1600" spc="-150" dirty="0">
                <a:solidFill>
                  <a:schemeClr val="tx1"/>
                </a:solidFill>
              </a:rPr>
              <a:t>,</a:t>
            </a:r>
            <a:r>
              <a:rPr lang="ko-KR" altLang="en-US" sz="1600" spc="-150" dirty="0">
                <a:solidFill>
                  <a:schemeClr val="tx1"/>
                </a:solidFill>
              </a:rPr>
              <a:t>비용</a:t>
            </a:r>
            <a:r>
              <a:rPr lang="en-US" altLang="ko-KR" sz="1600" spc="-150" dirty="0">
                <a:solidFill>
                  <a:schemeClr val="tx1"/>
                </a:solidFill>
              </a:rPr>
              <a:t>,</a:t>
            </a:r>
            <a:r>
              <a:rPr lang="ko-KR" altLang="en-US" sz="1600" spc="-150" dirty="0">
                <a:solidFill>
                  <a:schemeClr val="tx1"/>
                </a:solidFill>
              </a:rPr>
              <a:t> 인력 등의 요소를 반영한 실현 가능성을 토대로 우선 순위 설정</a:t>
            </a:r>
            <a:endParaRPr lang="en-US" altLang="ko-KR" sz="1600" spc="-150" dirty="0">
              <a:solidFill>
                <a:schemeClr val="tx1"/>
              </a:solidFill>
            </a:endParaRPr>
          </a:p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③   </a:t>
            </a:r>
            <a:r>
              <a:rPr lang="en-US" altLang="ko-KR" sz="1600" spc="-150" dirty="0">
                <a:solidFill>
                  <a:schemeClr val="tx1"/>
                </a:solidFill>
              </a:rPr>
              <a:t>Decision Grid</a:t>
            </a:r>
            <a:r>
              <a:rPr lang="ko-KR" altLang="en-US" sz="1600" spc="-150" dirty="0">
                <a:solidFill>
                  <a:schemeClr val="tx1"/>
                </a:solidFill>
              </a:rPr>
              <a:t>에 중요 순위를 가지고 컨셉 스케치의 최종 구성에  반영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3920" y="5423698"/>
            <a:ext cx="1135608" cy="1037752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201620" y="5604365"/>
            <a:ext cx="82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</a:rPr>
              <a:t>핵심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ISSUE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6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– </a:t>
            </a:r>
            <a:r>
              <a:rPr lang="ko-KR" altLang="en-US" sz="2000" dirty="0"/>
              <a:t>옥외 주차장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079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6" t="5449" r="5825" b="25306"/>
          <a:stretch/>
        </p:blipFill>
        <p:spPr>
          <a:xfrm>
            <a:off x="579526" y="2419945"/>
            <a:ext cx="5237722" cy="255914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46265" y="1759076"/>
            <a:ext cx="489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[Pot] </a:t>
            </a:r>
            <a:r>
              <a:rPr lang="ko-KR" altLang="en-US" sz="28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[Pot] PLACE</a:t>
            </a:r>
            <a:endParaRPr lang="ko-KR" altLang="en-US" sz="2800" b="1" spc="-1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5381" y="1615943"/>
            <a:ext cx="54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7434" y="1615943"/>
            <a:ext cx="411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9526" y="5104681"/>
            <a:ext cx="10859597" cy="1531075"/>
            <a:chOff x="-846108" y="7241548"/>
            <a:chExt cx="5085240" cy="1486013"/>
          </a:xfrm>
        </p:grpSpPr>
        <p:sp>
          <p:nvSpPr>
            <p:cNvPr id="35" name="직사각형 34"/>
            <p:cNvSpPr/>
            <p:nvPr/>
          </p:nvSpPr>
          <p:spPr>
            <a:xfrm>
              <a:off x="-846108" y="7241548"/>
              <a:ext cx="5085240" cy="12216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528958" y="7711920"/>
              <a:ext cx="2196665" cy="101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</a:rPr>
                <a:t>친환경을 추구하는 이마트 브랜드 이미지와 연계하여 </a:t>
              </a:r>
              <a:r>
                <a:rPr lang="ko-KR" altLang="en-US" sz="1600" spc="-150" dirty="0" err="1">
                  <a:solidFill>
                    <a:schemeClr val="bg1"/>
                  </a:solidFill>
                </a:rPr>
                <a:t>유기농</a:t>
              </a:r>
              <a:r>
                <a:rPr lang="ko-KR" altLang="en-US" sz="1600" spc="-150" dirty="0">
                  <a:solidFill>
                    <a:schemeClr val="bg1"/>
                  </a:solidFill>
                </a:rPr>
                <a:t> 식물을 판매하는 옥상정원의 공간으로 변화</a:t>
              </a:r>
              <a:endParaRPr lang="en-US" altLang="ko-KR" sz="1600" spc="-150" dirty="0">
                <a:solidFill>
                  <a:schemeClr val="bg1"/>
                </a:solidFill>
              </a:endParaRPr>
            </a:p>
            <a:p>
              <a:endParaRPr lang="en-US" altLang="ko-KR" sz="1600" spc="-150" dirty="0">
                <a:solidFill>
                  <a:schemeClr val="bg1"/>
                </a:solidFill>
              </a:endParaRPr>
            </a:p>
            <a:p>
              <a:endParaRPr lang="ko-KR" altLang="en-US" sz="1400" spc="-1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528958" y="7323586"/>
              <a:ext cx="1413294" cy="38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bg1"/>
                  </a:solidFill>
                </a:rPr>
                <a:t>Daytime</a:t>
              </a:r>
              <a:endParaRPr lang="ko-KR" altLang="en-US" sz="2000" b="1" spc="-1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1" b="29599"/>
          <a:stretch/>
        </p:blipFill>
        <p:spPr>
          <a:xfrm>
            <a:off x="5877242" y="2415733"/>
            <a:ext cx="5561881" cy="2569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1385" y="5589318"/>
            <a:ext cx="470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bg1"/>
                </a:solidFill>
              </a:rPr>
              <a:t>    옥상정원</a:t>
            </a:r>
            <a:r>
              <a:rPr lang="en-US" altLang="ko-KR" sz="1600" spc="-150" dirty="0">
                <a:solidFill>
                  <a:schemeClr val="bg1"/>
                </a:solidFill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</a:rPr>
              <a:t>문화센터와 연계한 쿠킹클래스</a:t>
            </a:r>
            <a:r>
              <a:rPr lang="en-US" altLang="ko-KR" sz="1600" spc="-150" dirty="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600" spc="-150" dirty="0">
                <a:solidFill>
                  <a:schemeClr val="bg1"/>
                </a:solidFill>
              </a:rPr>
              <a:t>    </a:t>
            </a:r>
            <a:r>
              <a:rPr lang="ko-KR" altLang="en-US" sz="1600" spc="-150" dirty="0">
                <a:solidFill>
                  <a:schemeClr val="bg1"/>
                </a:solidFill>
              </a:rPr>
              <a:t>이벤트 개최로 실제 제품 구입으로 이어지게 유도</a:t>
            </a:r>
            <a:endParaRPr lang="en-US" altLang="ko-KR" sz="1600" spc="-150" dirty="0">
              <a:solidFill>
                <a:schemeClr val="bg1"/>
              </a:solidFill>
            </a:endParaRPr>
          </a:p>
          <a:p>
            <a:endParaRPr lang="ko-KR" altLang="en-US" sz="1600" spc="-150" dirty="0"/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6037203" y="5652445"/>
            <a:ext cx="464182" cy="446603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– </a:t>
            </a:r>
            <a:r>
              <a:rPr lang="ko-KR" altLang="en-US" sz="2000" dirty="0"/>
              <a:t>옥외 주차장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0792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3646265" y="1759076"/>
            <a:ext cx="489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[Pot] </a:t>
            </a:r>
            <a:r>
              <a:rPr lang="ko-KR" altLang="en-US" sz="28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[Pot] PLACE</a:t>
            </a:r>
            <a:endParaRPr lang="ko-KR" altLang="en-US" sz="2800" b="1" spc="-15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5381" y="1615943"/>
            <a:ext cx="54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7434" y="1615943"/>
            <a:ext cx="411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9526" y="5104676"/>
            <a:ext cx="10859597" cy="1531075"/>
            <a:chOff x="-846108" y="7241548"/>
            <a:chExt cx="5085240" cy="1486014"/>
          </a:xfrm>
        </p:grpSpPr>
        <p:sp>
          <p:nvSpPr>
            <p:cNvPr id="35" name="직사각형 34"/>
            <p:cNvSpPr/>
            <p:nvPr/>
          </p:nvSpPr>
          <p:spPr>
            <a:xfrm>
              <a:off x="-846108" y="7241548"/>
              <a:ext cx="5085240" cy="122164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528958" y="7711920"/>
              <a:ext cx="2238525" cy="1015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</a:rPr>
                <a:t>문화시설을 즐기고 싶은 고객을 마트로 끌어들이기 위해 </a:t>
              </a:r>
              <a:endParaRPr lang="en-US" altLang="ko-KR" sz="1600" spc="-150" dirty="0">
                <a:solidFill>
                  <a:schemeClr val="bg1"/>
                </a:solidFill>
              </a:endParaRPr>
            </a:p>
            <a:p>
              <a:r>
                <a:rPr lang="ko-KR" altLang="en-US" sz="1600" spc="-150" dirty="0">
                  <a:solidFill>
                    <a:schemeClr val="bg1"/>
                  </a:solidFill>
                </a:rPr>
                <a:t>스크린 설치하여 아웃도어 시네마의 공간으로 변화</a:t>
              </a:r>
              <a:endParaRPr lang="en-US" altLang="ko-KR" sz="1600" spc="-150" dirty="0">
                <a:solidFill>
                  <a:schemeClr val="bg1"/>
                </a:solidFill>
              </a:endParaRPr>
            </a:p>
            <a:p>
              <a:endParaRPr lang="en-US" altLang="ko-KR" sz="1600" spc="-150" dirty="0">
                <a:solidFill>
                  <a:schemeClr val="bg1"/>
                </a:solidFill>
              </a:endParaRPr>
            </a:p>
            <a:p>
              <a:endParaRPr lang="ko-KR" altLang="en-US" sz="1400" spc="-1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528958" y="7323586"/>
              <a:ext cx="1413294" cy="38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-150" dirty="0">
                  <a:solidFill>
                    <a:schemeClr val="bg1"/>
                  </a:solidFill>
                </a:rPr>
                <a:t>Nighttime</a:t>
              </a:r>
              <a:endParaRPr lang="ko-KR" altLang="en-US" sz="20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01385" y="5388150"/>
            <a:ext cx="4681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</a:rPr>
              <a:t>상업영화 뿐만 아니라 독립영화</a:t>
            </a:r>
            <a:r>
              <a:rPr lang="en-US" altLang="ko-KR" sz="1600" spc="-150" dirty="0">
                <a:solidFill>
                  <a:schemeClr val="bg1"/>
                </a:solidFill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</a:rPr>
              <a:t>애니메이션</a:t>
            </a:r>
            <a:r>
              <a:rPr lang="en-US" altLang="ko-KR" sz="1600" spc="-150" dirty="0">
                <a:solidFill>
                  <a:schemeClr val="bg1"/>
                </a:solidFill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</a:rPr>
              <a:t>등 다양한 영상의 상영 으로 성인들 뿐만 아니라 </a:t>
            </a:r>
            <a:endParaRPr lang="en-US" altLang="ko-KR" sz="16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spc="-150" dirty="0">
                <a:solidFill>
                  <a:schemeClr val="bg1"/>
                </a:solidFill>
              </a:rPr>
              <a:t>가족들의 놀이공간으로 활용</a:t>
            </a:r>
            <a:endParaRPr lang="en-US" altLang="ko-KR" sz="1600" spc="-150" dirty="0">
              <a:solidFill>
                <a:schemeClr val="bg1"/>
              </a:solidFill>
            </a:endParaRP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6037203" y="5652445"/>
            <a:ext cx="464182" cy="446603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2" t="5431" r="5514" b="25218"/>
          <a:stretch/>
        </p:blipFill>
        <p:spPr>
          <a:xfrm>
            <a:off x="579526" y="2385077"/>
            <a:ext cx="6836258" cy="2634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2386629"/>
            <a:ext cx="1868946" cy="26331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94" y="2385078"/>
            <a:ext cx="1866839" cy="26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3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9"/>
          <a:stretch/>
        </p:blipFill>
        <p:spPr>
          <a:xfrm>
            <a:off x="5165974" y="-6858"/>
            <a:ext cx="7025833" cy="6864859"/>
          </a:xfrm>
          <a:prstGeom prst="rect">
            <a:avLst/>
          </a:prstGeom>
        </p:spPr>
      </p:pic>
      <p:sp>
        <p:nvSpPr>
          <p:cNvPr id="35" name="순서도: 수동 입력 31"/>
          <p:cNvSpPr/>
          <p:nvPr/>
        </p:nvSpPr>
        <p:spPr>
          <a:xfrm rot="5400000">
            <a:off x="330807" y="-352537"/>
            <a:ext cx="6864858" cy="755621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115"/>
              <a:gd name="connsiteY0" fmla="*/ 3271 h 10000"/>
              <a:gd name="connsiteX1" fmla="*/ 10115 w 10115"/>
              <a:gd name="connsiteY1" fmla="*/ 0 h 10000"/>
              <a:gd name="connsiteX2" fmla="*/ 10115 w 10115"/>
              <a:gd name="connsiteY2" fmla="*/ 10000 h 10000"/>
              <a:gd name="connsiteX3" fmla="*/ 115 w 10115"/>
              <a:gd name="connsiteY3" fmla="*/ 10000 h 10000"/>
              <a:gd name="connsiteX4" fmla="*/ 0 w 10115"/>
              <a:gd name="connsiteY4" fmla="*/ 3271 h 10000"/>
              <a:gd name="connsiteX0" fmla="*/ 64 w 10007"/>
              <a:gd name="connsiteY0" fmla="*/ 3258 h 10000"/>
              <a:gd name="connsiteX1" fmla="*/ 10007 w 10007"/>
              <a:gd name="connsiteY1" fmla="*/ 0 h 10000"/>
              <a:gd name="connsiteX2" fmla="*/ 10007 w 10007"/>
              <a:gd name="connsiteY2" fmla="*/ 10000 h 10000"/>
              <a:gd name="connsiteX3" fmla="*/ 7 w 10007"/>
              <a:gd name="connsiteY3" fmla="*/ 10000 h 10000"/>
              <a:gd name="connsiteX4" fmla="*/ 64 w 10007"/>
              <a:gd name="connsiteY4" fmla="*/ 3258 h 10000"/>
              <a:gd name="connsiteX0" fmla="*/ 10 w 10010"/>
              <a:gd name="connsiteY0" fmla="*/ 3141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10 w 10010"/>
              <a:gd name="connsiteY4" fmla="*/ 31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0" h="10000">
                <a:moveTo>
                  <a:pt x="10" y="3141"/>
                </a:moveTo>
                <a:lnTo>
                  <a:pt x="10010" y="0"/>
                </a:lnTo>
                <a:lnTo>
                  <a:pt x="10010" y="10000"/>
                </a:lnTo>
                <a:lnTo>
                  <a:pt x="10" y="10000"/>
                </a:lnTo>
                <a:cubicBezTo>
                  <a:pt x="-28" y="7757"/>
                  <a:pt x="48" y="5384"/>
                  <a:pt x="10" y="3141"/>
                </a:cubicBezTo>
                <a:close/>
              </a:path>
            </a:pathLst>
          </a:custGeom>
          <a:blipFill dpi="0" rotWithShape="0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15066" y="-138938"/>
            <a:ext cx="12206873" cy="68648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8133112" y="527440"/>
            <a:ext cx="1655400" cy="297766"/>
            <a:chOff x="3772899" y="523289"/>
            <a:chExt cx="1655400" cy="297766"/>
          </a:xfrm>
          <a:solidFill>
            <a:schemeClr val="bg2">
              <a:lumMod val="90000"/>
            </a:schemeClr>
          </a:solidFill>
        </p:grpSpPr>
        <p:sp>
          <p:nvSpPr>
            <p:cNvPr id="52" name="갈매기형 수장 51"/>
            <p:cNvSpPr/>
            <p:nvPr/>
          </p:nvSpPr>
          <p:spPr>
            <a:xfrm>
              <a:off x="3772899" y="525031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097490" y="526636"/>
              <a:ext cx="330809" cy="2896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38742" y="523289"/>
              <a:ext cx="1338674" cy="297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98041" y="521971"/>
            <a:ext cx="1655400" cy="301954"/>
            <a:chOff x="3772899" y="520706"/>
            <a:chExt cx="1655400" cy="301954"/>
          </a:xfrm>
          <a:solidFill>
            <a:schemeClr val="bg2">
              <a:lumMod val="90000"/>
            </a:schemeClr>
          </a:solidFill>
        </p:grpSpPr>
        <p:sp>
          <p:nvSpPr>
            <p:cNvPr id="13" name="직사각형 12"/>
            <p:cNvSpPr/>
            <p:nvPr/>
          </p:nvSpPr>
          <p:spPr>
            <a:xfrm>
              <a:off x="3938742" y="520706"/>
              <a:ext cx="1338674" cy="3003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3772899" y="520706"/>
              <a:ext cx="330809" cy="30034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256950" y="522631"/>
            <a:ext cx="1655400" cy="299371"/>
            <a:chOff x="3772899" y="523289"/>
            <a:chExt cx="1655400" cy="299371"/>
          </a:xfrm>
          <a:solidFill>
            <a:schemeClr val="bg2">
              <a:lumMod val="90000"/>
            </a:schemeClr>
          </a:solidFill>
        </p:grpSpPr>
        <p:sp>
          <p:nvSpPr>
            <p:cNvPr id="40" name="직사각형 39"/>
            <p:cNvSpPr/>
            <p:nvPr/>
          </p:nvSpPr>
          <p:spPr>
            <a:xfrm>
              <a:off x="3938742" y="523289"/>
              <a:ext cx="1338674" cy="297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3772899" y="525031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6" name="오각형 25"/>
          <p:cNvSpPr/>
          <p:nvPr/>
        </p:nvSpPr>
        <p:spPr>
          <a:xfrm>
            <a:off x="911945" y="522631"/>
            <a:ext cx="1453921" cy="299081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  <a:ln>
            <a:noFill/>
          </a:ln>
        </p:spPr>
      </p:pic>
      <p:sp>
        <p:nvSpPr>
          <p:cNvPr id="45" name="갈매기형 수장 44"/>
          <p:cNvSpPr/>
          <p:nvPr/>
        </p:nvSpPr>
        <p:spPr>
          <a:xfrm>
            <a:off x="5361784" y="521971"/>
            <a:ext cx="330809" cy="29842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6462273" y="522485"/>
            <a:ext cx="330809" cy="297912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27627" y="521971"/>
            <a:ext cx="1106719" cy="2984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359110" y="553427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174" y="994175"/>
            <a:ext cx="251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</a:rPr>
              <a:t>컨셉스케치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685659" y="522485"/>
            <a:ext cx="1538115" cy="304326"/>
            <a:chOff x="3890184" y="523289"/>
            <a:chExt cx="1538115" cy="304326"/>
          </a:xfrm>
          <a:solidFill>
            <a:schemeClr val="bg2">
              <a:lumMod val="90000"/>
            </a:schemeClr>
          </a:solidFill>
        </p:grpSpPr>
        <p:sp>
          <p:nvSpPr>
            <p:cNvPr id="48" name="갈매기형 수장 47"/>
            <p:cNvSpPr/>
            <p:nvPr/>
          </p:nvSpPr>
          <p:spPr>
            <a:xfrm>
              <a:off x="3890184" y="523434"/>
              <a:ext cx="421921" cy="30418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079018" y="523289"/>
              <a:ext cx="1198397" cy="30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46265" y="1410540"/>
            <a:ext cx="489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err="1">
                <a:solidFill>
                  <a:schemeClr val="bg1"/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[Pot] </a:t>
            </a:r>
            <a:r>
              <a:rPr lang="ko-KR" altLang="en-US" sz="2800" b="1" spc="-150" dirty="0" err="1">
                <a:solidFill>
                  <a:schemeClr val="bg1"/>
                </a:solidFill>
                <a:latin typeface="+mj-ea"/>
                <a:ea typeface="+mj-ea"/>
              </a:rPr>
              <a:t>팟</a:t>
            </a:r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[Pot] PLACE</a:t>
            </a:r>
            <a:endParaRPr lang="ko-KR" altLang="en-US" sz="28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5381" y="1267407"/>
            <a:ext cx="54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[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57434" y="1267407"/>
            <a:ext cx="411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]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92702" y="2657967"/>
            <a:ext cx="10732442" cy="1902690"/>
            <a:chOff x="892702" y="4820874"/>
            <a:chExt cx="10732442" cy="1902690"/>
          </a:xfrm>
        </p:grpSpPr>
        <p:sp>
          <p:nvSpPr>
            <p:cNvPr id="75" name="직사각형 74"/>
            <p:cNvSpPr/>
            <p:nvPr/>
          </p:nvSpPr>
          <p:spPr>
            <a:xfrm>
              <a:off x="892702" y="4826682"/>
              <a:ext cx="5350486" cy="9085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078441" y="4908742"/>
              <a:ext cx="41168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① 공간활용도가 상승함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② </a:t>
              </a:r>
              <a:r>
                <a:rPr lang="ko-KR" altLang="ko-KR" sz="1400" spc="-150" dirty="0">
                  <a:solidFill>
                    <a:schemeClr val="bg1"/>
                  </a:solidFill>
                </a:rPr>
                <a:t>친환경 브랜드 이미지 강화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③ </a:t>
              </a:r>
              <a:r>
                <a:rPr lang="ko-KR" altLang="en-US" sz="1400" spc="-150" dirty="0" err="1">
                  <a:solidFill>
                    <a:schemeClr val="bg1"/>
                  </a:solidFill>
                </a:rPr>
                <a:t>고객유치로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 부가적인 수익을 창출함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904061" y="4820874"/>
              <a:ext cx="914400" cy="914400"/>
            </a:xfrm>
            <a:prstGeom prst="rect">
              <a:avLst/>
            </a:prstGeom>
            <a:solidFill>
              <a:srgbClr val="ED262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4398" y="5135934"/>
              <a:ext cx="9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</a:rPr>
                <a:t>컨셉장점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277595" y="4826682"/>
              <a:ext cx="5342603" cy="9085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462078" y="5020239"/>
              <a:ext cx="40031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① 복합 문화 공간이라는 이미지 구축 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② </a:t>
              </a:r>
              <a:r>
                <a:rPr lang="ko-KR" altLang="en-US" sz="1400" spc="-150" dirty="0" err="1">
                  <a:solidFill>
                    <a:schemeClr val="bg1"/>
                  </a:solidFill>
                </a:rPr>
                <a:t>고객유치로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 부가적인 수익을 창출함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endParaRPr lang="en-US" altLang="ko-KR" sz="1400" spc="-150" dirty="0">
                <a:solidFill>
                  <a:schemeClr val="bg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288955" y="4820874"/>
              <a:ext cx="914400" cy="914400"/>
            </a:xfrm>
            <a:prstGeom prst="rect">
              <a:avLst/>
            </a:prstGeom>
            <a:solidFill>
              <a:srgbClr val="ED262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99292" y="5135934"/>
              <a:ext cx="9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</a:rPr>
                <a:t>컨셉장점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0585" y="5795527"/>
              <a:ext cx="5342603" cy="9085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58927" y="5897032"/>
              <a:ext cx="40031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① 날씨 영향을 많이 받음 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② 정원 관리 비용 추가적으로 발생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endParaRPr lang="en-US" altLang="ko-KR" sz="1400" spc="-150" dirty="0">
                <a:solidFill>
                  <a:schemeClr val="bg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11945" y="5789719"/>
              <a:ext cx="914400" cy="914400"/>
            </a:xfrm>
            <a:prstGeom prst="rect">
              <a:avLst/>
            </a:prstGeom>
            <a:solidFill>
              <a:srgbClr val="ED262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282" y="6104779"/>
              <a:ext cx="9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</a:rPr>
                <a:t>컨셉단점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282541" y="5814972"/>
              <a:ext cx="5342603" cy="9085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40883" y="5897032"/>
              <a:ext cx="40031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① 스크린</a:t>
              </a:r>
              <a:r>
                <a:rPr lang="en-US" altLang="ko-KR" sz="1400" spc="-150" dirty="0">
                  <a:solidFill>
                    <a:schemeClr val="bg1"/>
                  </a:solidFill>
                </a:rPr>
                <a:t>, </a:t>
              </a:r>
              <a:r>
                <a:rPr lang="ko-KR" altLang="en-US" sz="1400" spc="-150" dirty="0">
                  <a:solidFill>
                    <a:schemeClr val="bg1"/>
                  </a:solidFill>
                </a:rPr>
                <a:t>스피커 등 설치에 초기자본이 필요함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② 영상 상영에 있어 저작권 협의가 필요함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  <a:p>
              <a:r>
                <a:rPr lang="ko-KR" altLang="en-US" sz="1400" spc="-150" dirty="0">
                  <a:solidFill>
                    <a:schemeClr val="bg1"/>
                  </a:solidFill>
                </a:rPr>
                <a:t>③ 안전요원 등 추가적인 인력이 필요함</a:t>
              </a:r>
              <a:endParaRPr lang="en-US" altLang="ko-KR" sz="1400" spc="-150" dirty="0">
                <a:solidFill>
                  <a:schemeClr val="bg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293901" y="5809164"/>
              <a:ext cx="914400" cy="914400"/>
            </a:xfrm>
            <a:prstGeom prst="rect">
              <a:avLst/>
            </a:prstGeom>
            <a:solidFill>
              <a:srgbClr val="ED262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304238" y="6124224"/>
              <a:ext cx="904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</a:rPr>
                <a:t>컨셉단점</a:t>
              </a:r>
              <a:endParaRPr lang="ko-KR" altLang="en-US" sz="1400" b="1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오른쪽 화살표 72"/>
          <p:cNvSpPr/>
          <p:nvPr/>
        </p:nvSpPr>
        <p:spPr>
          <a:xfrm rot="5400000">
            <a:off x="5877089" y="4410295"/>
            <a:ext cx="473477" cy="1158198"/>
          </a:xfrm>
          <a:prstGeom prst="rightArrow">
            <a:avLst/>
          </a:prstGeom>
          <a:solidFill>
            <a:srgbClr val="F12A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5" name="그룹 4"/>
          <p:cNvGrpSpPr/>
          <p:nvPr/>
        </p:nvGrpSpPr>
        <p:grpSpPr>
          <a:xfrm>
            <a:off x="891155" y="5316643"/>
            <a:ext cx="10729043" cy="1152325"/>
            <a:chOff x="1003920" y="5326717"/>
            <a:chExt cx="10239679" cy="1152325"/>
          </a:xfrm>
        </p:grpSpPr>
        <p:sp>
          <p:nvSpPr>
            <p:cNvPr id="70" name="직사각형 69"/>
            <p:cNvSpPr/>
            <p:nvPr/>
          </p:nvSpPr>
          <p:spPr>
            <a:xfrm>
              <a:off x="1003920" y="5326717"/>
              <a:ext cx="1135608" cy="1134733"/>
            </a:xfrm>
            <a:prstGeom prst="rect">
              <a:avLst/>
            </a:prstGeom>
            <a:solidFill>
              <a:srgbClr val="F12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25208" y="5724806"/>
              <a:ext cx="893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>
                  <a:solidFill>
                    <a:schemeClr val="bg1"/>
                  </a:solidFill>
                </a:rPr>
                <a:t>느낀 점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127007" y="5344309"/>
              <a:ext cx="9116592" cy="113473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2314078" y="5364363"/>
            <a:ext cx="8942041" cy="1037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indent="-266700" algn="just"/>
            <a:r>
              <a:rPr lang="ko-KR" altLang="en-US" sz="1600" b="1" dirty="0">
                <a:solidFill>
                  <a:schemeClr val="bg1"/>
                </a:solidFill>
              </a:rPr>
              <a:t>아이디어를 생각만 했을 때와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실제 프로토타입으로 구현했을 때 차이가 있었음</a:t>
            </a:r>
            <a:endParaRPr lang="en-US" altLang="ko-KR" sz="1600" b="1" spc="-150" dirty="0">
              <a:solidFill>
                <a:schemeClr val="bg1"/>
              </a:solidFill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</a:rPr>
              <a:t>  ①  식물마다 환경 적응력이 달라 섬세한 관리가 필요함</a:t>
            </a:r>
            <a:endParaRPr lang="en-US" altLang="ko-KR" sz="1600" spc="-150" dirty="0">
              <a:solidFill>
                <a:schemeClr val="bg1"/>
              </a:solidFill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</a:rPr>
              <a:t>  </a:t>
            </a:r>
            <a:r>
              <a:rPr lang="ko-KR" altLang="en-US" sz="1600" spc="-150" dirty="0">
                <a:solidFill>
                  <a:schemeClr val="bg1"/>
                </a:solidFill>
              </a:rPr>
              <a:t>②  스크린 바로 앞에서 영화를 볼 수 없다는 점을 간과 → 가시 거리를 확보해야함을 깨달음 </a:t>
            </a:r>
            <a:endParaRPr lang="en-US" altLang="ko-KR" sz="1600" spc="-15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301" y="2204700"/>
            <a:ext cx="285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</a:rPr>
              <a:t>“</a:t>
            </a:r>
            <a:r>
              <a:rPr lang="ko-KR" altLang="en-US" sz="1600" b="1" spc="-150" dirty="0">
                <a:solidFill>
                  <a:schemeClr val="bg1"/>
                </a:solidFill>
              </a:rPr>
              <a:t>친환경 옥상정원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95331" y="2153156"/>
            <a:ext cx="285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</a:rPr>
              <a:t>“</a:t>
            </a:r>
            <a:r>
              <a:rPr lang="ko-KR" altLang="en-US" sz="1600" b="1" spc="-150" dirty="0">
                <a:solidFill>
                  <a:schemeClr val="bg1"/>
                </a:solidFill>
              </a:rPr>
              <a:t>이해의 공간 아웃도어 시네마</a:t>
            </a:r>
            <a:r>
              <a:rPr lang="en-US" altLang="ko-KR" sz="1600" dirty="0">
                <a:solidFill>
                  <a:schemeClr val="bg1"/>
                </a:solidFill>
              </a:rPr>
              <a:t>”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3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2139527" y="5423698"/>
            <a:ext cx="9104072" cy="1037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72537" y="1518544"/>
            <a:ext cx="5243331" cy="37793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87174" y="994175"/>
            <a:ext cx="3594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아이디어 발굴하기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38" name="직각 삼각형 37"/>
          <p:cNvSpPr/>
          <p:nvPr/>
        </p:nvSpPr>
        <p:spPr>
          <a:xfrm rot="18952157" flipH="1">
            <a:off x="5377790" y="3248962"/>
            <a:ext cx="318499" cy="31849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96977" y="5423698"/>
            <a:ext cx="8942041" cy="1037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①  </a:t>
            </a:r>
            <a:r>
              <a:rPr lang="en-US" altLang="ko-KR" sz="1600" spc="-150" dirty="0">
                <a:solidFill>
                  <a:schemeClr val="tx1"/>
                </a:solidFill>
              </a:rPr>
              <a:t>‘</a:t>
            </a:r>
            <a:r>
              <a:rPr lang="ko-KR" altLang="en-US" sz="1600" b="1" spc="-150" dirty="0">
                <a:solidFill>
                  <a:schemeClr val="tx1"/>
                </a:solidFill>
              </a:rPr>
              <a:t>카트 이용 불편과  안전 사고</a:t>
            </a:r>
            <a:r>
              <a:rPr lang="en-US" altLang="ko-KR" sz="1600" b="1" spc="-150" dirty="0">
                <a:solidFill>
                  <a:schemeClr val="tx1"/>
                </a:solidFill>
              </a:rPr>
              <a:t>’</a:t>
            </a:r>
            <a:r>
              <a:rPr lang="ko-KR" altLang="en-US" sz="1600" spc="-150" dirty="0">
                <a:solidFill>
                  <a:schemeClr val="tx1"/>
                </a:solidFill>
              </a:rPr>
              <a:t>는 </a:t>
            </a:r>
            <a:r>
              <a:rPr lang="ko-KR" altLang="en-US" sz="1600" b="1" spc="-150" dirty="0">
                <a:solidFill>
                  <a:srgbClr val="FF0000"/>
                </a:solidFill>
              </a:rPr>
              <a:t>카트 개조 와 혁신 기술과 조합 </a:t>
            </a:r>
            <a:r>
              <a:rPr lang="ko-KR" altLang="en-US" sz="1600" b="1" spc="-150" dirty="0">
                <a:solidFill>
                  <a:schemeClr val="tx1"/>
                </a:solidFill>
              </a:rPr>
              <a:t>등의 아이디어를 제시</a:t>
            </a:r>
          </a:p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②   의견들은 효율성과 시간 </a:t>
            </a:r>
            <a:r>
              <a:rPr lang="en-US" altLang="ko-KR" sz="1600" spc="-150" dirty="0">
                <a:solidFill>
                  <a:schemeClr val="tx1"/>
                </a:solidFill>
              </a:rPr>
              <a:t>,</a:t>
            </a:r>
            <a:r>
              <a:rPr lang="ko-KR" altLang="en-US" sz="1600" spc="-150" dirty="0">
                <a:solidFill>
                  <a:schemeClr val="tx1"/>
                </a:solidFill>
              </a:rPr>
              <a:t>비용</a:t>
            </a:r>
            <a:r>
              <a:rPr lang="en-US" altLang="ko-KR" sz="1600" spc="-150" dirty="0">
                <a:solidFill>
                  <a:schemeClr val="tx1"/>
                </a:solidFill>
              </a:rPr>
              <a:t>,</a:t>
            </a:r>
            <a:r>
              <a:rPr lang="ko-KR" altLang="en-US" sz="1600" spc="-150" dirty="0">
                <a:solidFill>
                  <a:schemeClr val="tx1"/>
                </a:solidFill>
              </a:rPr>
              <a:t> 인력 등의 요소를 반영한 실현 가능성을 토대로 우선 순위 설정</a:t>
            </a:r>
            <a:endParaRPr lang="en-US" altLang="ko-KR" sz="1600" spc="-150" dirty="0">
              <a:solidFill>
                <a:schemeClr val="tx1"/>
              </a:solidFill>
            </a:endParaRPr>
          </a:p>
          <a:p>
            <a:pPr marL="358775" indent="-266700" algn="just"/>
            <a:r>
              <a:rPr lang="ko-KR" altLang="en-US" sz="1600" spc="-150" dirty="0">
                <a:solidFill>
                  <a:schemeClr val="tx1"/>
                </a:solidFill>
              </a:rPr>
              <a:t>③   </a:t>
            </a:r>
            <a:r>
              <a:rPr lang="en-US" altLang="ko-KR" sz="1600" spc="-150" dirty="0">
                <a:solidFill>
                  <a:schemeClr val="tx1"/>
                </a:solidFill>
              </a:rPr>
              <a:t>Decision Grid</a:t>
            </a:r>
            <a:r>
              <a:rPr lang="ko-KR" altLang="en-US" sz="1600" spc="-150" dirty="0">
                <a:solidFill>
                  <a:schemeClr val="tx1"/>
                </a:solidFill>
              </a:rPr>
              <a:t>에 중요 순위를 가지고 컨셉 스케치의 최종 구성에  반영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3920" y="5423698"/>
            <a:ext cx="1135608" cy="1037752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201620" y="5604365"/>
            <a:ext cx="82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</a:rPr>
              <a:t>핵심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ISSUE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/>
          <a:stretch/>
        </p:blipFill>
        <p:spPr>
          <a:xfrm>
            <a:off x="906856" y="1456138"/>
            <a:ext cx="4270983" cy="384174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/>
          <a:stretch/>
        </p:blipFill>
        <p:spPr>
          <a:xfrm>
            <a:off x="6123008" y="1632031"/>
            <a:ext cx="4977114" cy="34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2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036304" y="4607727"/>
            <a:ext cx="3405772" cy="20240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10" y="1745129"/>
            <a:ext cx="5378807" cy="291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" y="1946962"/>
            <a:ext cx="5801306" cy="2475250"/>
          </a:xfrm>
          <a:prstGeom prst="rect">
            <a:avLst/>
          </a:prstGeom>
        </p:spPr>
      </p:pic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114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육각형 2"/>
          <p:cNvSpPr/>
          <p:nvPr/>
        </p:nvSpPr>
        <p:spPr>
          <a:xfrm flipV="1">
            <a:off x="4828808" y="1770173"/>
            <a:ext cx="2199503" cy="1810222"/>
          </a:xfrm>
          <a:prstGeom prst="hexagon">
            <a:avLst>
              <a:gd name="adj" fmla="val 31570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4971" y="2370640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안전한 운전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행복한 구매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767" y="4779423"/>
            <a:ext cx="4456939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안전 </a:t>
            </a:r>
            <a:r>
              <a:rPr lang="ko-KR" altLang="en-US" sz="1400" spc="-150" dirty="0" err="1"/>
              <a:t>구분턱과</a:t>
            </a:r>
            <a:r>
              <a:rPr lang="ko-KR" altLang="en-US" sz="1400" spc="-150" dirty="0"/>
              <a:t> </a:t>
            </a:r>
            <a:r>
              <a:rPr lang="ko-KR" altLang="en-US" sz="1400" spc="-150" dirty="0" err="1"/>
              <a:t>클린보드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안전 라인으로 카트 질서를 만들고</a:t>
            </a:r>
            <a:endParaRPr lang="en-US" altLang="ko-KR" sz="1400" spc="-150" dirty="0"/>
          </a:p>
          <a:p>
            <a:pPr algn="ctr">
              <a:lnSpc>
                <a:spcPct val="150000"/>
              </a:lnSpc>
            </a:pPr>
            <a:r>
              <a:rPr lang="ko-KR" altLang="en-US" sz="1400" spc="-150" dirty="0" err="1"/>
              <a:t>푸드코트</a:t>
            </a:r>
            <a:r>
              <a:rPr lang="ko-KR" altLang="en-US" sz="1400" spc="-150" dirty="0"/>
              <a:t> 옆에 카트 놓는 곳을 마련하여 이용을 편리하게 함</a:t>
            </a:r>
            <a:endParaRPr lang="en-US" altLang="ko-KR" sz="14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7147182" y="4744255"/>
            <a:ext cx="441997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/>
              <a:t>바퀴 마모로 에스컬레이터에서 발생하는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사고 방지</a:t>
            </a:r>
            <a:endParaRPr lang="en-US" altLang="ko-KR" sz="1400" spc="-150" dirty="0"/>
          </a:p>
          <a:p>
            <a:pPr>
              <a:lnSpc>
                <a:spcPct val="150000"/>
              </a:lnSpc>
            </a:pPr>
            <a:r>
              <a:rPr lang="ko-KR" altLang="en-US" sz="1400" spc="-150" dirty="0"/>
              <a:t>사람과 카트가 동시에 한 계단에 탈 수 있는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에스컬레이터</a:t>
            </a:r>
            <a:endParaRPr lang="en-US" altLang="ko-KR" sz="1400" spc="-1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859451" y="2661885"/>
            <a:ext cx="1145038" cy="286220"/>
            <a:chOff x="3908876" y="2844765"/>
            <a:chExt cx="1145038" cy="286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H="1">
            <a:off x="7005560" y="2668776"/>
            <a:ext cx="1145038" cy="286220"/>
            <a:chOff x="3908876" y="2844765"/>
            <a:chExt cx="1145038" cy="28622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한쪽 모서리가 잘린 사각형 10"/>
          <p:cNvSpPr/>
          <p:nvPr/>
        </p:nvSpPr>
        <p:spPr>
          <a:xfrm>
            <a:off x="2118853" y="2954531"/>
            <a:ext cx="2707098" cy="1555928"/>
          </a:xfrm>
          <a:prstGeom prst="snip1Rect">
            <a:avLst>
              <a:gd name="adj" fmla="val 41841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 flipH="1">
            <a:off x="7012516" y="2932592"/>
            <a:ext cx="2707098" cy="1577868"/>
          </a:xfrm>
          <a:prstGeom prst="snip1Rect">
            <a:avLst>
              <a:gd name="adj" fmla="val 41841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3120" y="4542917"/>
            <a:ext cx="22925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(1) </a:t>
            </a:r>
            <a:r>
              <a:rPr lang="ko-KR" altLang="en-US" sz="1600" b="1" dirty="0"/>
              <a:t>매장 안전선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18931" y="4530484"/>
            <a:ext cx="321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(2) </a:t>
            </a:r>
            <a:r>
              <a:rPr lang="ko-KR" altLang="en-US" sz="1600" b="1" dirty="0"/>
              <a:t>계단식 에스컬레이터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01182" y="3573147"/>
            <a:ext cx="9673" cy="8490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5554" y="5347951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(3) </a:t>
            </a:r>
            <a:r>
              <a:rPr lang="ko-KR" altLang="en-US" sz="1600" b="1" dirty="0" err="1"/>
              <a:t>이카</a:t>
            </a:r>
            <a:r>
              <a:rPr lang="en-US" altLang="ko-KR" sz="1600" b="1" dirty="0"/>
              <a:t>(E- car)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68278" y="5712979"/>
            <a:ext cx="66851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카트에 충격 방지 패드와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자전거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손잡이와 브레이크를 부착하여 카트 운전이 용이하게 됨</a:t>
            </a:r>
            <a:endParaRPr lang="en-US" altLang="ko-KR" sz="1400" spc="-150" dirty="0"/>
          </a:p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스마트 모니터로 장바구니역할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상품 </a:t>
            </a:r>
            <a:r>
              <a:rPr lang="ko-KR" altLang="en-US" sz="1400" spc="-150" dirty="0" err="1"/>
              <a:t>위치안내</a:t>
            </a:r>
            <a:r>
              <a:rPr lang="en-US" altLang="ko-KR" sz="1400" spc="-150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이벤트 안내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빅데이터를 이용한 상품추천기능을 넣어 쇼핑의 편리함을 도움 </a:t>
            </a:r>
          </a:p>
          <a:p>
            <a:endParaRPr lang="ko-KR" altLang="en-US" dirty="0"/>
          </a:p>
        </p:txBody>
      </p:sp>
      <p:pic>
        <p:nvPicPr>
          <p:cNvPr id="48" name="그림 47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994473" y="4304686"/>
            <a:ext cx="1908052" cy="1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4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036304" y="4607727"/>
            <a:ext cx="3405772" cy="20240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10" y="1745129"/>
            <a:ext cx="5378807" cy="291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" y="1946962"/>
            <a:ext cx="5801306" cy="2475250"/>
          </a:xfrm>
          <a:prstGeom prst="rect">
            <a:avLst/>
          </a:prstGeom>
        </p:spPr>
      </p:pic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114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육각형 2"/>
          <p:cNvSpPr/>
          <p:nvPr/>
        </p:nvSpPr>
        <p:spPr>
          <a:xfrm flipV="1">
            <a:off x="4828808" y="1770173"/>
            <a:ext cx="2199503" cy="1810222"/>
          </a:xfrm>
          <a:prstGeom prst="hexagon">
            <a:avLst>
              <a:gd name="adj" fmla="val 31570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4971" y="2370640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안전한 운전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행복한 구매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767" y="4884927"/>
            <a:ext cx="44569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안전 </a:t>
            </a:r>
            <a:r>
              <a:rPr lang="ko-KR" altLang="en-US" sz="1400" spc="-150" dirty="0" err="1"/>
              <a:t>구분턱과</a:t>
            </a:r>
            <a:r>
              <a:rPr lang="ko-KR" altLang="en-US" sz="1400" spc="-150" dirty="0"/>
              <a:t> </a:t>
            </a:r>
            <a:r>
              <a:rPr lang="ko-KR" altLang="en-US" sz="1400" spc="-150" dirty="0" err="1"/>
              <a:t>클린보드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안전 라인으로 카트 질서를 만들고</a:t>
            </a:r>
            <a:endParaRPr lang="en-US" altLang="ko-KR" sz="1400" spc="-150" dirty="0"/>
          </a:p>
          <a:p>
            <a:pPr algn="ctr"/>
            <a:r>
              <a:rPr lang="ko-KR" altLang="en-US" sz="1400" spc="-150" dirty="0" err="1"/>
              <a:t>푸드코트</a:t>
            </a:r>
            <a:r>
              <a:rPr lang="ko-KR" altLang="en-US" sz="1400" spc="-150" dirty="0"/>
              <a:t> 옆에 카트 놓는 곳을 마련하여 이용을 편리하게 함</a:t>
            </a:r>
            <a:endParaRPr lang="en-US" altLang="ko-KR" sz="14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5522378" y="4774710"/>
            <a:ext cx="441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사람과 카트가 동시에 한 계단에 탈 수 있는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에스컬레이터</a:t>
            </a:r>
            <a:endParaRPr lang="en-US" altLang="ko-KR" sz="1400" spc="-150" dirty="0"/>
          </a:p>
          <a:p>
            <a:r>
              <a:rPr lang="ko-KR" altLang="en-US" sz="1400" spc="-150" dirty="0"/>
              <a:t>바퀴 마모로 에스컬레이터에서 발생하는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사고 방지</a:t>
            </a:r>
            <a:endParaRPr lang="en-US" altLang="ko-KR" sz="1400" spc="-1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859451" y="2661885"/>
            <a:ext cx="1145038" cy="286220"/>
            <a:chOff x="3908876" y="2844765"/>
            <a:chExt cx="1145038" cy="286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H="1">
            <a:off x="7005560" y="2668776"/>
            <a:ext cx="1145038" cy="286220"/>
            <a:chOff x="3908876" y="2844765"/>
            <a:chExt cx="1145038" cy="28622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한쪽 모서리가 잘린 사각형 10"/>
          <p:cNvSpPr/>
          <p:nvPr/>
        </p:nvSpPr>
        <p:spPr>
          <a:xfrm>
            <a:off x="2118853" y="2954531"/>
            <a:ext cx="2707098" cy="1555928"/>
          </a:xfrm>
          <a:prstGeom prst="snip1Rect">
            <a:avLst>
              <a:gd name="adj" fmla="val 41841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 flipH="1">
            <a:off x="7012516" y="2932592"/>
            <a:ext cx="2707098" cy="1577868"/>
          </a:xfrm>
          <a:prstGeom prst="snip1Rect">
            <a:avLst>
              <a:gd name="adj" fmla="val 41841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3120" y="4542917"/>
            <a:ext cx="22925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(1) </a:t>
            </a:r>
            <a:r>
              <a:rPr lang="ko-KR" altLang="en-US" sz="1600" b="1" dirty="0"/>
              <a:t>매장 안전선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18931" y="4530484"/>
            <a:ext cx="321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(3) </a:t>
            </a:r>
            <a:r>
              <a:rPr lang="ko-KR" altLang="en-US" sz="1600" b="1" dirty="0"/>
              <a:t>계단식 에스컬레이터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01182" y="3573147"/>
            <a:ext cx="9673" cy="8490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00750" y="5237734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(2) </a:t>
            </a:r>
            <a:r>
              <a:rPr lang="ko-KR" altLang="en-US" sz="1600" b="1" dirty="0" err="1"/>
              <a:t>이카</a:t>
            </a:r>
            <a:r>
              <a:rPr lang="en-US" altLang="ko-KR" sz="1600" b="1" dirty="0"/>
              <a:t>(E- car)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54932" y="5720192"/>
            <a:ext cx="557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카트에 충격 방지 패드를 부착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손잡이와 브레이크로 카트 운전이 용이하게 됨</a:t>
            </a:r>
            <a:endParaRPr lang="en-US" altLang="ko-KR" sz="1400" spc="-150" dirty="0"/>
          </a:p>
          <a:p>
            <a:pPr algn="ctr"/>
            <a:r>
              <a:rPr lang="ko-KR" altLang="en-US" sz="1400" spc="-150" dirty="0"/>
              <a:t>스마트 모니터로 장바구니역할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상품 </a:t>
            </a:r>
            <a:r>
              <a:rPr lang="ko-KR" altLang="en-US" sz="1400" spc="-150" dirty="0" err="1"/>
              <a:t>위치안내</a:t>
            </a:r>
            <a:r>
              <a:rPr lang="en-US" altLang="ko-KR" sz="1400" spc="-150" dirty="0"/>
              <a:t>, </a:t>
            </a:r>
          </a:p>
          <a:p>
            <a:pPr algn="ctr"/>
            <a:r>
              <a:rPr lang="ko-KR" altLang="en-US" sz="1400" spc="-150" dirty="0"/>
              <a:t>이벤트 안내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빅데이터를 이용한 상품추천기능을 넣어 쇼핑의 편리함을 도움 </a:t>
            </a:r>
          </a:p>
          <a:p>
            <a:endParaRPr lang="ko-KR" altLang="en-US" dirty="0"/>
          </a:p>
        </p:txBody>
      </p:sp>
      <p:pic>
        <p:nvPicPr>
          <p:cNvPr id="48" name="그림 47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994473" y="4304686"/>
            <a:ext cx="1908052" cy="1043265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-15066" y="-138938"/>
            <a:ext cx="12206873" cy="68648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29" y="1393838"/>
            <a:ext cx="6008474" cy="436970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-4088" y="1393839"/>
            <a:ext cx="6544804" cy="4382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35879" y="5463939"/>
            <a:ext cx="6092395" cy="1102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724977" y="5896193"/>
            <a:ext cx="44569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안전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구분턱과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클린보드</a:t>
            </a:r>
            <a:r>
              <a:rPr lang="en-US" altLang="ko-KR" sz="1400" spc="-150" dirty="0">
                <a:solidFill>
                  <a:schemeClr val="bg1"/>
                </a:solidFill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</a:rPr>
              <a:t>안전 라인으로 카트 질서를 만들고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150" dirty="0" err="1">
                <a:solidFill>
                  <a:schemeClr val="bg1"/>
                </a:solidFill>
              </a:rPr>
              <a:t>푸드코트</a:t>
            </a:r>
            <a:r>
              <a:rPr lang="ko-KR" altLang="en-US" sz="1400" spc="-150" dirty="0">
                <a:solidFill>
                  <a:schemeClr val="bg1"/>
                </a:solidFill>
              </a:rPr>
              <a:t> 옆에 카트 놓는 곳을 마련하여 이용을 편리하게 함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9452" y="5554183"/>
            <a:ext cx="415844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(1) </a:t>
            </a:r>
            <a:r>
              <a:rPr lang="ko-KR" altLang="en-US" sz="1600" b="1" dirty="0">
                <a:solidFill>
                  <a:schemeClr val="bg1"/>
                </a:solidFill>
              </a:rPr>
              <a:t>매장 안전선</a:t>
            </a:r>
          </a:p>
        </p:txBody>
      </p:sp>
    </p:spTree>
    <p:extLst>
      <p:ext uri="{BB962C8B-B14F-4D97-AF65-F5344CB8AC3E}">
        <p14:creationId xmlns:p14="http://schemas.microsoft.com/office/powerpoint/2010/main" val="383554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036304" y="4607727"/>
            <a:ext cx="3405772" cy="20240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10" y="1745129"/>
            <a:ext cx="5378807" cy="291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" y="1946962"/>
            <a:ext cx="5801306" cy="2475250"/>
          </a:xfrm>
          <a:prstGeom prst="rect">
            <a:avLst/>
          </a:prstGeom>
        </p:spPr>
      </p:pic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114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육각형 2"/>
          <p:cNvSpPr/>
          <p:nvPr/>
        </p:nvSpPr>
        <p:spPr>
          <a:xfrm flipV="1">
            <a:off x="4828808" y="1770173"/>
            <a:ext cx="2199503" cy="1810222"/>
          </a:xfrm>
          <a:prstGeom prst="hexagon">
            <a:avLst>
              <a:gd name="adj" fmla="val 31570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4971" y="2370640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안전한 운전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행복한 구매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767" y="4884927"/>
            <a:ext cx="44569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안전 </a:t>
            </a:r>
            <a:r>
              <a:rPr lang="ko-KR" altLang="en-US" sz="1400" spc="-150" dirty="0" err="1"/>
              <a:t>구분턱과</a:t>
            </a:r>
            <a:r>
              <a:rPr lang="ko-KR" altLang="en-US" sz="1400" spc="-150" dirty="0"/>
              <a:t> </a:t>
            </a:r>
            <a:r>
              <a:rPr lang="ko-KR" altLang="en-US" sz="1400" spc="-150" dirty="0" err="1"/>
              <a:t>클린보드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안전 라인으로 카트 질서를 만들고</a:t>
            </a:r>
            <a:endParaRPr lang="en-US" altLang="ko-KR" sz="1400" spc="-150" dirty="0"/>
          </a:p>
          <a:p>
            <a:pPr algn="ctr"/>
            <a:r>
              <a:rPr lang="ko-KR" altLang="en-US" sz="1400" spc="-150" dirty="0" err="1"/>
              <a:t>푸드코트</a:t>
            </a:r>
            <a:r>
              <a:rPr lang="ko-KR" altLang="en-US" sz="1400" spc="-150" dirty="0"/>
              <a:t> 옆에 카트 놓는 곳을 마련하여 이용을 편리하게 함</a:t>
            </a:r>
            <a:endParaRPr lang="en-US" altLang="ko-KR" sz="14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7147182" y="4884927"/>
            <a:ext cx="441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사람과 카트가 동시에 한 계단에 탈 수 있는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에스컬레이터</a:t>
            </a:r>
            <a:endParaRPr lang="en-US" altLang="ko-KR" sz="1400" spc="-150" dirty="0"/>
          </a:p>
          <a:p>
            <a:r>
              <a:rPr lang="ko-KR" altLang="en-US" sz="1400" spc="-150" dirty="0"/>
              <a:t>바퀴 마모로 에스컬레이터에서 발생하는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사고 방지</a:t>
            </a:r>
            <a:endParaRPr lang="en-US" altLang="ko-KR" sz="1400" spc="-1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859451" y="2661885"/>
            <a:ext cx="1145038" cy="286220"/>
            <a:chOff x="3908876" y="2844765"/>
            <a:chExt cx="1145038" cy="286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H="1">
            <a:off x="7005560" y="2668776"/>
            <a:ext cx="1145038" cy="286220"/>
            <a:chOff x="3908876" y="2844765"/>
            <a:chExt cx="1145038" cy="28622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한쪽 모서리가 잘린 사각형 10"/>
          <p:cNvSpPr/>
          <p:nvPr/>
        </p:nvSpPr>
        <p:spPr>
          <a:xfrm>
            <a:off x="2118853" y="2954531"/>
            <a:ext cx="2707098" cy="1555928"/>
          </a:xfrm>
          <a:prstGeom prst="snip1Rect">
            <a:avLst>
              <a:gd name="adj" fmla="val 41841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 flipH="1">
            <a:off x="7012516" y="2932592"/>
            <a:ext cx="2707098" cy="1577868"/>
          </a:xfrm>
          <a:prstGeom prst="snip1Rect">
            <a:avLst>
              <a:gd name="adj" fmla="val 41841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3120" y="4542917"/>
            <a:ext cx="22925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(1) </a:t>
            </a:r>
            <a:r>
              <a:rPr lang="ko-KR" altLang="en-US" sz="1600" b="1" dirty="0"/>
              <a:t>매장 안전선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18931" y="4530484"/>
            <a:ext cx="321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(3) </a:t>
            </a:r>
            <a:r>
              <a:rPr lang="ko-KR" altLang="en-US" sz="1600" b="1" dirty="0"/>
              <a:t>계단식 에스컬레이터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01182" y="3573147"/>
            <a:ext cx="9673" cy="8490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5554" y="5347951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(2) </a:t>
            </a:r>
            <a:r>
              <a:rPr lang="ko-KR" altLang="en-US" sz="1600" b="1" dirty="0" err="1"/>
              <a:t>이카</a:t>
            </a:r>
            <a:r>
              <a:rPr lang="en-US" altLang="ko-KR" sz="1600" b="1" dirty="0"/>
              <a:t>(E- car)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54932" y="5720192"/>
            <a:ext cx="557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카트에 충격 방지 패드를 부착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손잡이와 브레이크로 카트 운전이 용이하게 됨</a:t>
            </a:r>
            <a:endParaRPr lang="en-US" altLang="ko-KR" sz="1400" spc="-150" dirty="0"/>
          </a:p>
          <a:p>
            <a:pPr algn="ctr"/>
            <a:r>
              <a:rPr lang="ko-KR" altLang="en-US" sz="1400" spc="-150" dirty="0"/>
              <a:t>스마트 모니터로 장바구니역할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상품 </a:t>
            </a:r>
            <a:r>
              <a:rPr lang="ko-KR" altLang="en-US" sz="1400" spc="-150" dirty="0" err="1"/>
              <a:t>위치안내</a:t>
            </a:r>
            <a:r>
              <a:rPr lang="en-US" altLang="ko-KR" sz="1400" spc="-150" dirty="0"/>
              <a:t>, </a:t>
            </a:r>
          </a:p>
          <a:p>
            <a:pPr algn="ctr"/>
            <a:r>
              <a:rPr lang="ko-KR" altLang="en-US" sz="1400" spc="-150" dirty="0"/>
              <a:t>이벤트 안내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빅데이터를 이용한 상품추천기능을 넣어 쇼핑의 편리함을 도움 </a:t>
            </a:r>
          </a:p>
          <a:p>
            <a:endParaRPr lang="ko-KR" altLang="en-US" dirty="0"/>
          </a:p>
        </p:txBody>
      </p:sp>
      <p:pic>
        <p:nvPicPr>
          <p:cNvPr id="48" name="그림 47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994473" y="4304686"/>
            <a:ext cx="1908052" cy="104326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-15066" y="-138938"/>
            <a:ext cx="12206873" cy="68648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flipH="1">
            <a:off x="1857670" y="1348101"/>
            <a:ext cx="8181658" cy="4768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805444" y="5318216"/>
            <a:ext cx="4636008" cy="11020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001182" y="5795366"/>
            <a:ext cx="441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</a:rPr>
              <a:t>사람과 카트가 동시에 한 계단에 탈 수 있는</a:t>
            </a:r>
            <a:r>
              <a:rPr lang="en-US" altLang="ko-KR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</a:rPr>
              <a:t>에스컬레이터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</a:rPr>
              <a:t>바퀴 마모로 에스컬레이터에서 발생하는</a:t>
            </a:r>
            <a:r>
              <a:rPr lang="en-US" altLang="ko-KR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</a:rPr>
              <a:t>사고 방지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72931" y="5440923"/>
            <a:ext cx="3059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(2) </a:t>
            </a:r>
            <a:r>
              <a:rPr lang="ko-KR" altLang="en-US" sz="1600" b="1" dirty="0">
                <a:solidFill>
                  <a:schemeClr val="bg1"/>
                </a:solidFill>
              </a:rPr>
              <a:t>계단식 에스컬레이터</a:t>
            </a:r>
          </a:p>
        </p:txBody>
      </p:sp>
    </p:spTree>
    <p:extLst>
      <p:ext uri="{BB962C8B-B14F-4D97-AF65-F5344CB8AC3E}">
        <p14:creationId xmlns:p14="http://schemas.microsoft.com/office/powerpoint/2010/main" val="95280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오각형 63"/>
          <p:cNvSpPr/>
          <p:nvPr/>
        </p:nvSpPr>
        <p:spPr>
          <a:xfrm>
            <a:off x="8181618" y="2571691"/>
            <a:ext cx="3553182" cy="48036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66" name="TextBox 65"/>
          <p:cNvSpPr txBox="1"/>
          <p:nvPr/>
        </p:nvSpPr>
        <p:spPr>
          <a:xfrm>
            <a:off x="9927924" y="2645052"/>
            <a:ext cx="1520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고객테스트</a:t>
            </a:r>
          </a:p>
        </p:txBody>
      </p:sp>
      <p:sp>
        <p:nvSpPr>
          <p:cNvPr id="55" name="오각형 54"/>
          <p:cNvSpPr/>
          <p:nvPr/>
        </p:nvSpPr>
        <p:spPr>
          <a:xfrm>
            <a:off x="6290621" y="2583677"/>
            <a:ext cx="3654763" cy="480368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6" name="오각형 55"/>
          <p:cNvSpPr/>
          <p:nvPr/>
        </p:nvSpPr>
        <p:spPr>
          <a:xfrm>
            <a:off x="4975084" y="2578824"/>
            <a:ext cx="3141500" cy="480368"/>
          </a:xfrm>
          <a:prstGeom prst="homePlate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6247342" y="2644707"/>
            <a:ext cx="1808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31028" y="2647023"/>
            <a:ext cx="180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프로토타입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6642986" y="2181297"/>
            <a:ext cx="3703976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2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040974" y="2191571"/>
            <a:ext cx="3703976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2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모서리가 둥근 사각형 16"/>
          <p:cNvSpPr/>
          <p:nvPr/>
        </p:nvSpPr>
        <p:spPr>
          <a:xfrm flipV="1">
            <a:off x="4302491" y="3224287"/>
            <a:ext cx="1810633" cy="1578719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양쪽 모서리가 둥근 사각형 15"/>
          <p:cNvSpPr/>
          <p:nvPr/>
        </p:nvSpPr>
        <p:spPr>
          <a:xfrm flipV="1">
            <a:off x="2035322" y="3218972"/>
            <a:ext cx="2199794" cy="2344429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양쪽 모서리가 둥근 사각형 14"/>
          <p:cNvSpPr/>
          <p:nvPr/>
        </p:nvSpPr>
        <p:spPr>
          <a:xfrm flipV="1">
            <a:off x="327259" y="3229256"/>
            <a:ext cx="1604283" cy="1217616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오각형 3"/>
          <p:cNvSpPr/>
          <p:nvPr/>
        </p:nvSpPr>
        <p:spPr>
          <a:xfrm>
            <a:off x="2063549" y="2581775"/>
            <a:ext cx="4306429" cy="480368"/>
          </a:xfrm>
          <a:prstGeom prst="homePlate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3" name="오각형 2"/>
          <p:cNvSpPr/>
          <p:nvPr/>
        </p:nvSpPr>
        <p:spPr>
          <a:xfrm>
            <a:off x="632512" y="2585389"/>
            <a:ext cx="3862486" cy="480368"/>
          </a:xfrm>
          <a:prstGeom prst="homePlat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" name="오각형 1"/>
          <p:cNvSpPr/>
          <p:nvPr/>
        </p:nvSpPr>
        <p:spPr>
          <a:xfrm>
            <a:off x="318499" y="2587196"/>
            <a:ext cx="1910993" cy="480368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632990" y="2653568"/>
            <a:ext cx="128381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9491" y="2660249"/>
            <a:ext cx="2015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091" y="2653590"/>
            <a:ext cx="165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289" y="3425222"/>
            <a:ext cx="127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 선택한 이유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데스크 리서치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37418" y="3410364"/>
            <a:ext cx="1953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현장조사 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</a:pPr>
            <a:r>
              <a:rPr lang="ko-KR" altLang="en-US" sz="1200" dirty="0"/>
              <a:t>       계획</a:t>
            </a:r>
            <a:r>
              <a:rPr lang="en-US" altLang="ko-KR" sz="1200" dirty="0"/>
              <a:t>/</a:t>
            </a:r>
            <a:r>
              <a:rPr lang="ko-KR" altLang="en-US" sz="1200" dirty="0"/>
              <a:t>실행</a:t>
            </a:r>
            <a:r>
              <a:rPr lang="en-US" altLang="ko-KR" sz="1200" dirty="0"/>
              <a:t>/</a:t>
            </a:r>
            <a:r>
              <a:rPr lang="ko-KR" altLang="en-US" sz="1200" dirty="0"/>
              <a:t>결과 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과제수행범위설정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2</a:t>
            </a:r>
            <a:r>
              <a:rPr lang="ko-KR" altLang="en-US" sz="1200" dirty="0"/>
              <a:t>차 현장조사 준비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경험관찰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섀도잉</a:t>
            </a:r>
            <a:r>
              <a:rPr lang="en-US" altLang="ko-KR" sz="1200" dirty="0"/>
              <a:t>)</a:t>
            </a:r>
            <a:r>
              <a:rPr lang="ko-KR" altLang="en-US" sz="1200" dirty="0"/>
              <a:t> 및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</a:pPr>
            <a:r>
              <a:rPr lang="en-US" altLang="ko-KR" sz="1200" dirty="0"/>
              <a:t>      </a:t>
            </a:r>
            <a:r>
              <a:rPr lang="ko-KR" altLang="en-US" sz="1200" dirty="0"/>
              <a:t>심층 인터뷰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1743" y="3383761"/>
            <a:ext cx="1713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페르소나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고객여정맵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핵심이슈도출 및 서비스 목표 수립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340783" y="3048000"/>
            <a:ext cx="205212" cy="33219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1" name="타원 20"/>
          <p:cNvSpPr/>
          <p:nvPr/>
        </p:nvSpPr>
        <p:spPr>
          <a:xfrm>
            <a:off x="533896" y="3368093"/>
            <a:ext cx="82618" cy="8261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6" name="직선 연결선 25"/>
          <p:cNvCxnSpPr/>
          <p:nvPr/>
        </p:nvCxnSpPr>
        <p:spPr>
          <a:xfrm>
            <a:off x="2765230" y="2162461"/>
            <a:ext cx="3703976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2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46005" y="1539618"/>
            <a:ext cx="1801711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INDEX</a:t>
            </a:r>
            <a:endParaRPr lang="ko-KR" altLang="en-US" spc="-15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5742225" y="745346"/>
            <a:ext cx="684853" cy="65658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173691" y="951315"/>
            <a:ext cx="1808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73" name="양쪽 모서리가 둥근 사각형 72"/>
          <p:cNvSpPr/>
          <p:nvPr/>
        </p:nvSpPr>
        <p:spPr>
          <a:xfrm flipV="1">
            <a:off x="6187571" y="3232847"/>
            <a:ext cx="1702333" cy="1195313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4" name="TextBox 73"/>
          <p:cNvSpPr txBox="1"/>
          <p:nvPr/>
        </p:nvSpPr>
        <p:spPr>
          <a:xfrm>
            <a:off x="6245757" y="3392324"/>
            <a:ext cx="161397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아이디어발굴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컨셉스케치</a:t>
            </a:r>
            <a:endParaRPr lang="ko-KR" altLang="en-US" sz="1200" dirty="0"/>
          </a:p>
        </p:txBody>
      </p:sp>
      <p:sp>
        <p:nvSpPr>
          <p:cNvPr id="75" name="양쪽 모서리가 둥근 사각형 74"/>
          <p:cNvSpPr/>
          <p:nvPr/>
        </p:nvSpPr>
        <p:spPr>
          <a:xfrm flipV="1">
            <a:off x="7961176" y="3231781"/>
            <a:ext cx="1808249" cy="107374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7992000" y="3400886"/>
            <a:ext cx="174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프로토타입제작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서비스블루프린트    </a:t>
            </a:r>
          </a:p>
        </p:txBody>
      </p:sp>
      <p:cxnSp>
        <p:nvCxnSpPr>
          <p:cNvPr id="79" name="직선 연결선 78"/>
          <p:cNvCxnSpPr>
            <a:endCxn id="80" idx="1"/>
          </p:cNvCxnSpPr>
          <p:nvPr/>
        </p:nvCxnSpPr>
        <p:spPr>
          <a:xfrm>
            <a:off x="2044700" y="3048000"/>
            <a:ext cx="205212" cy="33219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타원 79"/>
          <p:cNvSpPr/>
          <p:nvPr/>
        </p:nvSpPr>
        <p:spPr>
          <a:xfrm>
            <a:off x="2237813" y="3368093"/>
            <a:ext cx="82618" cy="8261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1" name="직선 연결선 80"/>
          <p:cNvCxnSpPr>
            <a:endCxn id="82" idx="1"/>
          </p:cNvCxnSpPr>
          <p:nvPr/>
        </p:nvCxnSpPr>
        <p:spPr>
          <a:xfrm>
            <a:off x="4328583" y="3053080"/>
            <a:ext cx="205212" cy="33219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2" name="타원 81"/>
          <p:cNvSpPr/>
          <p:nvPr/>
        </p:nvSpPr>
        <p:spPr>
          <a:xfrm>
            <a:off x="4521696" y="3373173"/>
            <a:ext cx="82618" cy="8261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3" name="직선 연결선 82"/>
          <p:cNvCxnSpPr>
            <a:endCxn id="84" idx="1"/>
          </p:cNvCxnSpPr>
          <p:nvPr/>
        </p:nvCxnSpPr>
        <p:spPr>
          <a:xfrm>
            <a:off x="6208183" y="3034365"/>
            <a:ext cx="205212" cy="33219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4" name="타원 83"/>
          <p:cNvSpPr/>
          <p:nvPr/>
        </p:nvSpPr>
        <p:spPr>
          <a:xfrm>
            <a:off x="6401296" y="3354458"/>
            <a:ext cx="82618" cy="8261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85" name="직선 연결선 84"/>
          <p:cNvCxnSpPr>
            <a:endCxn id="86" idx="1"/>
          </p:cNvCxnSpPr>
          <p:nvPr/>
        </p:nvCxnSpPr>
        <p:spPr>
          <a:xfrm>
            <a:off x="7954633" y="3053080"/>
            <a:ext cx="205212" cy="332192"/>
          </a:xfrm>
          <a:prstGeom prst="line">
            <a:avLst/>
          </a:prstGeom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6" name="타원 85"/>
          <p:cNvSpPr/>
          <p:nvPr/>
        </p:nvSpPr>
        <p:spPr>
          <a:xfrm>
            <a:off x="8147746" y="3373173"/>
            <a:ext cx="82618" cy="8261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927065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036304" y="4607727"/>
            <a:ext cx="3405772" cy="20240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10" y="1745129"/>
            <a:ext cx="5378807" cy="291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" y="1946962"/>
            <a:ext cx="5801306" cy="2475250"/>
          </a:xfrm>
          <a:prstGeom prst="rect">
            <a:avLst/>
          </a:prstGeom>
        </p:spPr>
      </p:pic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114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육각형 2"/>
          <p:cNvSpPr/>
          <p:nvPr/>
        </p:nvSpPr>
        <p:spPr>
          <a:xfrm flipV="1">
            <a:off x="4828808" y="1770173"/>
            <a:ext cx="2199503" cy="1810222"/>
          </a:xfrm>
          <a:prstGeom prst="hexagon">
            <a:avLst>
              <a:gd name="adj" fmla="val 31570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4971" y="2370640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안전한 운전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행복한 구매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767" y="4884927"/>
            <a:ext cx="44569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안전 </a:t>
            </a:r>
            <a:r>
              <a:rPr lang="ko-KR" altLang="en-US" sz="1400" spc="-150" dirty="0" err="1"/>
              <a:t>구분턱과</a:t>
            </a:r>
            <a:r>
              <a:rPr lang="ko-KR" altLang="en-US" sz="1400" spc="-150" dirty="0"/>
              <a:t> </a:t>
            </a:r>
            <a:r>
              <a:rPr lang="ko-KR" altLang="en-US" sz="1400" spc="-150" dirty="0" err="1"/>
              <a:t>클린보드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안전 라인으로 카트 질서를 만들고</a:t>
            </a:r>
            <a:endParaRPr lang="en-US" altLang="ko-KR" sz="1400" spc="-150" dirty="0"/>
          </a:p>
          <a:p>
            <a:pPr algn="ctr"/>
            <a:r>
              <a:rPr lang="ko-KR" altLang="en-US" sz="1400" spc="-150" dirty="0" err="1"/>
              <a:t>푸드코트</a:t>
            </a:r>
            <a:r>
              <a:rPr lang="ko-KR" altLang="en-US" sz="1400" spc="-150" dirty="0"/>
              <a:t> 옆에 카트 놓는 곳을 마련하여 이용을 편리하게 함</a:t>
            </a:r>
            <a:endParaRPr lang="en-US" altLang="ko-KR" sz="14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7147182" y="4884927"/>
            <a:ext cx="441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/>
              <a:t>사람과 카트가 동시에 한 계단에 탈 수 있는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에스컬레이터</a:t>
            </a:r>
            <a:endParaRPr lang="en-US" altLang="ko-KR" sz="1400" spc="-150" dirty="0"/>
          </a:p>
          <a:p>
            <a:r>
              <a:rPr lang="ko-KR" altLang="en-US" sz="1400" spc="-150" dirty="0"/>
              <a:t>바퀴 마모로 에스컬레이터에서 발생하는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사고 방지</a:t>
            </a:r>
            <a:endParaRPr lang="en-US" altLang="ko-KR" sz="1400" spc="-1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859451" y="2661885"/>
            <a:ext cx="1145038" cy="286220"/>
            <a:chOff x="3908876" y="2844765"/>
            <a:chExt cx="1145038" cy="286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H="1">
            <a:off x="7005560" y="2668776"/>
            <a:ext cx="1145038" cy="286220"/>
            <a:chOff x="3908876" y="2844765"/>
            <a:chExt cx="1145038" cy="28622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한쪽 모서리가 잘린 사각형 10"/>
          <p:cNvSpPr/>
          <p:nvPr/>
        </p:nvSpPr>
        <p:spPr>
          <a:xfrm>
            <a:off x="2118853" y="2954531"/>
            <a:ext cx="2707098" cy="1555928"/>
          </a:xfrm>
          <a:prstGeom prst="snip1Rect">
            <a:avLst>
              <a:gd name="adj" fmla="val 41841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 flipH="1">
            <a:off x="7012516" y="2932592"/>
            <a:ext cx="2707098" cy="1577868"/>
          </a:xfrm>
          <a:prstGeom prst="snip1Rect">
            <a:avLst>
              <a:gd name="adj" fmla="val 41841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3120" y="4542917"/>
            <a:ext cx="22925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(1) </a:t>
            </a:r>
            <a:r>
              <a:rPr lang="ko-KR" altLang="en-US" sz="1600" b="1" dirty="0"/>
              <a:t>매장 안전선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18931" y="4530484"/>
            <a:ext cx="321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(3) </a:t>
            </a:r>
            <a:r>
              <a:rPr lang="ko-KR" altLang="en-US" sz="1600" b="1" dirty="0"/>
              <a:t>계단식 에스컬레이터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01182" y="3573147"/>
            <a:ext cx="9673" cy="8490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5554" y="5347951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(2) </a:t>
            </a:r>
            <a:r>
              <a:rPr lang="ko-KR" altLang="en-US" sz="1600" b="1" dirty="0" err="1"/>
              <a:t>이카</a:t>
            </a:r>
            <a:r>
              <a:rPr lang="en-US" altLang="ko-KR" sz="1600" b="1" dirty="0"/>
              <a:t>(E- car)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54932" y="5720192"/>
            <a:ext cx="557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/>
              <a:t>카트에 충격 방지 패드를 부착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손잡이와 브레이크로 카트 운전이 용이하게 됨</a:t>
            </a:r>
            <a:endParaRPr lang="en-US" altLang="ko-KR" sz="1400" spc="-150" dirty="0"/>
          </a:p>
          <a:p>
            <a:pPr algn="ctr"/>
            <a:r>
              <a:rPr lang="ko-KR" altLang="en-US" sz="1400" spc="-150" dirty="0"/>
              <a:t>스마트 모니터로 장바구니역할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상품 </a:t>
            </a:r>
            <a:r>
              <a:rPr lang="ko-KR" altLang="en-US" sz="1400" spc="-150" dirty="0" err="1"/>
              <a:t>위치안내</a:t>
            </a:r>
            <a:r>
              <a:rPr lang="en-US" altLang="ko-KR" sz="1400" spc="-150" dirty="0"/>
              <a:t>, </a:t>
            </a:r>
          </a:p>
          <a:p>
            <a:pPr algn="ctr"/>
            <a:r>
              <a:rPr lang="ko-KR" altLang="en-US" sz="1400" spc="-150" dirty="0"/>
              <a:t>이벤트 안내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빅데이터를 이용한 상품추천기능을 넣어 쇼핑의 편리함을 도움 </a:t>
            </a:r>
          </a:p>
          <a:p>
            <a:endParaRPr lang="ko-KR" altLang="en-US" dirty="0"/>
          </a:p>
        </p:txBody>
      </p:sp>
      <p:pic>
        <p:nvPicPr>
          <p:cNvPr id="48" name="그림 47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994473" y="4304686"/>
            <a:ext cx="1908052" cy="104326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-91073" y="19517"/>
            <a:ext cx="12536057" cy="68648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hlinkClick r:id="rId11" action="ppaction://hlinkfile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2016821" y="1427660"/>
            <a:ext cx="7702793" cy="421165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563624" y="5029870"/>
            <a:ext cx="8877828" cy="13903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015772" y="5136530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(3) </a:t>
            </a:r>
            <a:r>
              <a:rPr lang="ko-KR" altLang="en-US" sz="1600" b="1" dirty="0" err="1">
                <a:solidFill>
                  <a:schemeClr val="bg1"/>
                </a:solidFill>
              </a:rPr>
              <a:t>이카</a:t>
            </a:r>
            <a:r>
              <a:rPr lang="en-US" altLang="ko-KR" sz="1600" b="1" dirty="0">
                <a:solidFill>
                  <a:schemeClr val="bg1"/>
                </a:solidFill>
              </a:rPr>
              <a:t>(E- car)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45150" y="5508771"/>
            <a:ext cx="557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카트에 충격 방지 패드를 부착</a:t>
            </a:r>
            <a:r>
              <a:rPr lang="en-US" altLang="ko-KR" sz="1400" spc="-150" dirty="0">
                <a:solidFill>
                  <a:schemeClr val="bg1"/>
                </a:solidFill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</a:rPr>
              <a:t>손잡이와 브레이크로 카트 운전이 용이하게 됨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스마트 모니터로 장바구니역할</a:t>
            </a:r>
            <a:r>
              <a:rPr lang="en-US" altLang="ko-KR" sz="1400" spc="-150" dirty="0">
                <a:solidFill>
                  <a:schemeClr val="bg1"/>
                </a:solidFill>
              </a:rPr>
              <a:t>,  </a:t>
            </a:r>
            <a:r>
              <a:rPr lang="ko-KR" altLang="en-US" sz="1400" spc="-150" dirty="0">
                <a:solidFill>
                  <a:schemeClr val="bg1"/>
                </a:solidFill>
              </a:rPr>
              <a:t>상품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위치안내</a:t>
            </a:r>
            <a:r>
              <a:rPr lang="en-US" altLang="ko-KR" sz="1400" spc="-15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이벤트 안내</a:t>
            </a:r>
            <a:r>
              <a:rPr lang="en-US" altLang="ko-KR" sz="1400" spc="-150" dirty="0">
                <a:solidFill>
                  <a:schemeClr val="bg1"/>
                </a:solidFill>
              </a:rPr>
              <a:t>,  </a:t>
            </a:r>
            <a:r>
              <a:rPr lang="ko-KR" altLang="en-US" sz="1400" spc="-150" dirty="0">
                <a:solidFill>
                  <a:schemeClr val="bg1"/>
                </a:solidFill>
              </a:rPr>
              <a:t>빅데이터를 이용한 상품추천기능을 넣어 쇼핑의 편리함을 도움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44" y="3348507"/>
            <a:ext cx="2363953" cy="2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5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036304" y="4607727"/>
            <a:ext cx="3405772" cy="20240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10" y="1745129"/>
            <a:ext cx="5378807" cy="291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1" y="1946962"/>
            <a:ext cx="5801306" cy="2475250"/>
          </a:xfrm>
          <a:prstGeom prst="rect">
            <a:avLst/>
          </a:prstGeom>
        </p:spPr>
      </p:pic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프로토타입제작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114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수요자에게 실제 상황같은 경험을 제공하기 위하여 추상적인 아이디어를 시각화</a:t>
            </a:r>
            <a:r>
              <a:rPr lang="en-US" altLang="ko-KR" sz="1600" dirty="0"/>
              <a:t>,</a:t>
            </a:r>
            <a:r>
              <a:rPr lang="ko-KR" altLang="en-US" sz="1600" dirty="0"/>
              <a:t> 구체화한 모습은 아래와 같음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육각형 2"/>
          <p:cNvSpPr/>
          <p:nvPr/>
        </p:nvSpPr>
        <p:spPr>
          <a:xfrm flipV="1">
            <a:off x="4828808" y="1770173"/>
            <a:ext cx="2199503" cy="1810222"/>
          </a:xfrm>
          <a:prstGeom prst="hexagon">
            <a:avLst>
              <a:gd name="adj" fmla="val 31570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44971" y="2370640"/>
            <a:ext cx="185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안전한 운전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행복한 구매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767" y="4779423"/>
            <a:ext cx="4456939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안전 </a:t>
            </a:r>
            <a:r>
              <a:rPr lang="ko-KR" altLang="en-US" sz="1400" spc="-150" dirty="0" err="1"/>
              <a:t>구분턱과</a:t>
            </a:r>
            <a:r>
              <a:rPr lang="ko-KR" altLang="en-US" sz="1400" spc="-150" dirty="0"/>
              <a:t> </a:t>
            </a:r>
            <a:r>
              <a:rPr lang="ko-KR" altLang="en-US" sz="1400" spc="-150" dirty="0" err="1"/>
              <a:t>클린보드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안전 라인으로 카트 질서를 만들고</a:t>
            </a:r>
            <a:endParaRPr lang="en-US" altLang="ko-KR" sz="1400" spc="-150" dirty="0"/>
          </a:p>
          <a:p>
            <a:pPr algn="ctr">
              <a:lnSpc>
                <a:spcPct val="150000"/>
              </a:lnSpc>
            </a:pPr>
            <a:r>
              <a:rPr lang="ko-KR" altLang="en-US" sz="1400" spc="-150" dirty="0" err="1"/>
              <a:t>푸드코트</a:t>
            </a:r>
            <a:r>
              <a:rPr lang="ko-KR" altLang="en-US" sz="1400" spc="-150" dirty="0"/>
              <a:t> 옆에 카트 놓는 곳을 마련하여 이용을 편리하게 함</a:t>
            </a:r>
            <a:endParaRPr lang="en-US" altLang="ko-KR" sz="14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7147182" y="4744255"/>
            <a:ext cx="441997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/>
              <a:t>바퀴 마모로 에스컬레이터에서 발생하는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사고 방지</a:t>
            </a:r>
            <a:endParaRPr lang="en-US" altLang="ko-KR" sz="1400" spc="-150" dirty="0"/>
          </a:p>
          <a:p>
            <a:pPr>
              <a:lnSpc>
                <a:spcPct val="150000"/>
              </a:lnSpc>
            </a:pPr>
            <a:r>
              <a:rPr lang="ko-KR" altLang="en-US" sz="1400" spc="-150" dirty="0"/>
              <a:t>사람과 카트가 동시에 한 계단에 탈 수 있는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에스컬레이터</a:t>
            </a:r>
            <a:endParaRPr lang="en-US" altLang="ko-KR" sz="1400" spc="-1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859451" y="2661885"/>
            <a:ext cx="1145038" cy="286220"/>
            <a:chOff x="3908876" y="2844765"/>
            <a:chExt cx="1145038" cy="28622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H="1">
            <a:off x="7005560" y="2668776"/>
            <a:ext cx="1145038" cy="286220"/>
            <a:chOff x="3908876" y="2844765"/>
            <a:chExt cx="1145038" cy="28622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908876" y="2854413"/>
              <a:ext cx="1145038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3908876" y="2844765"/>
              <a:ext cx="0" cy="28622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" name="한쪽 모서리가 잘린 사각형 10"/>
          <p:cNvSpPr/>
          <p:nvPr/>
        </p:nvSpPr>
        <p:spPr>
          <a:xfrm>
            <a:off x="2118853" y="2954531"/>
            <a:ext cx="2707098" cy="1555928"/>
          </a:xfrm>
          <a:prstGeom prst="snip1Rect">
            <a:avLst>
              <a:gd name="adj" fmla="val 41841"/>
            </a:avLst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한쪽 모서리가 잘린 사각형 46"/>
          <p:cNvSpPr/>
          <p:nvPr/>
        </p:nvSpPr>
        <p:spPr>
          <a:xfrm flipH="1">
            <a:off x="7012516" y="2932592"/>
            <a:ext cx="2707098" cy="1577868"/>
          </a:xfrm>
          <a:prstGeom prst="snip1Rect">
            <a:avLst>
              <a:gd name="adj" fmla="val 41841"/>
            </a:avLst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3120" y="4542917"/>
            <a:ext cx="22925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(1) </a:t>
            </a:r>
            <a:r>
              <a:rPr lang="ko-KR" altLang="en-US" sz="1600" b="1" dirty="0"/>
              <a:t>매장 안전선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18931" y="4530484"/>
            <a:ext cx="3217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(2) </a:t>
            </a:r>
            <a:r>
              <a:rPr lang="ko-KR" altLang="en-US" sz="1600" b="1" dirty="0"/>
              <a:t>계단식 에스컬레이터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01182" y="3573147"/>
            <a:ext cx="9673" cy="849065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5554" y="5347951"/>
            <a:ext cx="1645890" cy="33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(3) </a:t>
            </a:r>
            <a:r>
              <a:rPr lang="ko-KR" altLang="en-US" sz="1600" b="1" dirty="0" err="1"/>
              <a:t>이카</a:t>
            </a:r>
            <a:r>
              <a:rPr lang="en-US" altLang="ko-KR" sz="1600" b="1" dirty="0"/>
              <a:t>(E- car)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68278" y="5712979"/>
            <a:ext cx="66851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카트에 충격 방지 패드와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자전거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손잡이와 브레이크를 부착하여 카트 운전이 용이하게 됨</a:t>
            </a:r>
            <a:endParaRPr lang="en-US" altLang="ko-KR" sz="1400" spc="-150" dirty="0"/>
          </a:p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스마트 모니터로 장바구니역할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상품 </a:t>
            </a:r>
            <a:r>
              <a:rPr lang="ko-KR" altLang="en-US" sz="1400" spc="-150" dirty="0" err="1"/>
              <a:t>위치안내</a:t>
            </a:r>
            <a:r>
              <a:rPr lang="en-US" altLang="ko-KR" sz="1400" spc="-150" dirty="0"/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spc="-150" dirty="0"/>
              <a:t>이벤트 안내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빅데이터를 이용한 상품추천기능을 넣어 쇼핑의 편리함을 도움 </a:t>
            </a:r>
          </a:p>
          <a:p>
            <a:endParaRPr lang="ko-KR" altLang="en-US" dirty="0"/>
          </a:p>
        </p:txBody>
      </p:sp>
      <p:pic>
        <p:nvPicPr>
          <p:cNvPr id="48" name="그림 47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13" t="2992" r="18067" b="3651"/>
          <a:stretch/>
        </p:blipFill>
        <p:spPr>
          <a:xfrm>
            <a:off x="4994473" y="4304686"/>
            <a:ext cx="1908052" cy="1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26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r="9441"/>
          <a:stretch/>
        </p:blipFill>
        <p:spPr>
          <a:xfrm>
            <a:off x="8127549" y="0"/>
            <a:ext cx="403956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t="2786" r="24512" b="4028"/>
          <a:stretch/>
        </p:blipFill>
        <p:spPr>
          <a:xfrm>
            <a:off x="4106711" y="0"/>
            <a:ext cx="4053733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06472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91073" y="-31598"/>
            <a:ext cx="12464410" cy="70805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8133112" y="527440"/>
            <a:ext cx="1655400" cy="297766"/>
            <a:chOff x="3772899" y="523289"/>
            <a:chExt cx="1655400" cy="297766"/>
          </a:xfrm>
          <a:solidFill>
            <a:schemeClr val="bg2">
              <a:lumMod val="90000"/>
            </a:schemeClr>
          </a:solidFill>
        </p:grpSpPr>
        <p:sp>
          <p:nvSpPr>
            <p:cNvPr id="52" name="갈매기형 수장 51"/>
            <p:cNvSpPr/>
            <p:nvPr/>
          </p:nvSpPr>
          <p:spPr>
            <a:xfrm>
              <a:off x="3772899" y="525031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5097490" y="526636"/>
              <a:ext cx="330809" cy="28961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938742" y="523289"/>
              <a:ext cx="1338674" cy="297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98041" y="521971"/>
            <a:ext cx="1655400" cy="301954"/>
            <a:chOff x="3772899" y="520706"/>
            <a:chExt cx="1655400" cy="301954"/>
          </a:xfrm>
          <a:solidFill>
            <a:schemeClr val="bg2">
              <a:lumMod val="90000"/>
            </a:schemeClr>
          </a:solidFill>
        </p:grpSpPr>
        <p:sp>
          <p:nvSpPr>
            <p:cNvPr id="13" name="직사각형 12"/>
            <p:cNvSpPr/>
            <p:nvPr/>
          </p:nvSpPr>
          <p:spPr>
            <a:xfrm>
              <a:off x="3938742" y="520706"/>
              <a:ext cx="1338674" cy="3003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3772899" y="520706"/>
              <a:ext cx="330809" cy="30034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256950" y="522631"/>
            <a:ext cx="1655400" cy="299371"/>
            <a:chOff x="3772899" y="523289"/>
            <a:chExt cx="1655400" cy="299371"/>
          </a:xfrm>
          <a:solidFill>
            <a:schemeClr val="bg2">
              <a:lumMod val="90000"/>
            </a:schemeClr>
          </a:solidFill>
        </p:grpSpPr>
        <p:sp>
          <p:nvSpPr>
            <p:cNvPr id="40" name="직사각형 39"/>
            <p:cNvSpPr/>
            <p:nvPr/>
          </p:nvSpPr>
          <p:spPr>
            <a:xfrm>
              <a:off x="3938742" y="523289"/>
              <a:ext cx="1338674" cy="2977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3772899" y="525031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26" name="오각형 25"/>
          <p:cNvSpPr/>
          <p:nvPr/>
        </p:nvSpPr>
        <p:spPr>
          <a:xfrm>
            <a:off x="911945" y="522631"/>
            <a:ext cx="1453921" cy="299081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  <a:ln>
            <a:noFill/>
          </a:ln>
        </p:spPr>
      </p:pic>
      <p:sp>
        <p:nvSpPr>
          <p:cNvPr id="45" name="갈매기형 수장 44"/>
          <p:cNvSpPr/>
          <p:nvPr/>
        </p:nvSpPr>
        <p:spPr>
          <a:xfrm>
            <a:off x="5361784" y="521971"/>
            <a:ext cx="330809" cy="298426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6462273" y="522485"/>
            <a:ext cx="330809" cy="297912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27627" y="521971"/>
            <a:ext cx="1106719" cy="2984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359110" y="553427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174" y="994175"/>
            <a:ext cx="2513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</a:rPr>
              <a:t>컨셉스케치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685659" y="522485"/>
            <a:ext cx="1538115" cy="304326"/>
            <a:chOff x="3890184" y="523289"/>
            <a:chExt cx="1538115" cy="304326"/>
          </a:xfrm>
          <a:solidFill>
            <a:schemeClr val="bg2">
              <a:lumMod val="90000"/>
            </a:schemeClr>
          </a:solidFill>
        </p:grpSpPr>
        <p:sp>
          <p:nvSpPr>
            <p:cNvPr id="48" name="갈매기형 수장 47"/>
            <p:cNvSpPr/>
            <p:nvPr/>
          </p:nvSpPr>
          <p:spPr>
            <a:xfrm>
              <a:off x="3890184" y="523434"/>
              <a:ext cx="421921" cy="30418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5097490" y="526636"/>
              <a:ext cx="330809" cy="29602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079018" y="523289"/>
              <a:ext cx="1198397" cy="30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7120" y="1410522"/>
            <a:ext cx="630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원활한 의사소통을 위해 아이디어를 </a:t>
            </a:r>
            <a:r>
              <a:rPr lang="ko-KR" altLang="en-US" sz="1600" dirty="0" err="1">
                <a:solidFill>
                  <a:schemeClr val="bg1"/>
                </a:solidFill>
              </a:rPr>
              <a:t>시각화함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46265" y="2014044"/>
            <a:ext cx="489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안전한 운전</a:t>
            </a:r>
            <a:r>
              <a:rPr lang="en-US" altLang="ko-KR" sz="28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800" b="1" spc="-150" dirty="0">
                <a:solidFill>
                  <a:schemeClr val="bg1"/>
                </a:solidFill>
                <a:latin typeface="+mj-ea"/>
                <a:ea typeface="+mj-ea"/>
              </a:rPr>
              <a:t>행복한 구매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59163" y="1870911"/>
            <a:ext cx="54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[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23652" y="1870911"/>
            <a:ext cx="411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]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45708" y="3080003"/>
            <a:ext cx="2960764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231068" y="3074404"/>
            <a:ext cx="914400" cy="914400"/>
          </a:xfrm>
          <a:prstGeom prst="rect">
            <a:avLst/>
          </a:prstGeom>
          <a:solidFill>
            <a:srgbClr val="ED262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41405" y="3389464"/>
            <a:ext cx="90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bg1"/>
                </a:solidFill>
              </a:rPr>
              <a:t>컨셉장점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45708" y="4064097"/>
            <a:ext cx="2960763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59498" y="4071555"/>
            <a:ext cx="914400" cy="914400"/>
          </a:xfrm>
          <a:prstGeom prst="rect">
            <a:avLst/>
          </a:prstGeom>
          <a:solidFill>
            <a:srgbClr val="ED262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69835" y="4386615"/>
            <a:ext cx="90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bg1"/>
                </a:solidFill>
              </a:rPr>
              <a:t>컨셉단점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797641" y="2653642"/>
            <a:ext cx="282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(3) </a:t>
            </a:r>
            <a:r>
              <a:rPr lang="ko-KR" altLang="en-US" b="1" dirty="0">
                <a:solidFill>
                  <a:schemeClr val="bg1"/>
                </a:solidFill>
              </a:rPr>
              <a:t>계단식 에스컬레이터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233467" y="3092085"/>
            <a:ext cx="3659497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294288" y="3092085"/>
            <a:ext cx="3707407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4233466" y="4064097"/>
            <a:ext cx="3659497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8342199" y="4061190"/>
            <a:ext cx="3659496" cy="9085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61639" y="3170632"/>
            <a:ext cx="2810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</a:rPr>
              <a:t>①  매장 내 아이 카트 사고율 감소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</a:rPr>
              <a:t>② 카트 질서 유지로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매장이용의</a:t>
            </a:r>
            <a:r>
              <a:rPr lang="ko-KR" altLang="en-US" sz="1400" spc="-150" dirty="0">
                <a:solidFill>
                  <a:schemeClr val="bg1"/>
                </a:solidFill>
              </a:rPr>
              <a:t>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   </a:t>
            </a:r>
            <a:r>
              <a:rPr lang="ko-KR" altLang="en-US" sz="1400" spc="-150" dirty="0">
                <a:solidFill>
                  <a:schemeClr val="bg1"/>
                </a:solidFill>
              </a:rPr>
              <a:t>안전을 보장할 수 있음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75142" y="4148509"/>
            <a:ext cx="2810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매장 인테리어 기능 저하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계산대</a:t>
            </a:r>
            <a:r>
              <a:rPr lang="en-US" altLang="ko-KR" sz="1400" spc="-150" dirty="0">
                <a:solidFill>
                  <a:schemeClr val="bg1"/>
                </a:solidFill>
              </a:rPr>
              <a:t>,</a:t>
            </a:r>
            <a:r>
              <a:rPr lang="ko-KR" altLang="en-US" sz="1400" spc="-150" dirty="0">
                <a:solidFill>
                  <a:schemeClr val="bg1"/>
                </a:solidFill>
              </a:rPr>
              <a:t>시식을 이용하지 않는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    </a:t>
            </a:r>
            <a:r>
              <a:rPr lang="ko-KR" altLang="en-US" sz="1400" spc="-150" dirty="0">
                <a:solidFill>
                  <a:schemeClr val="bg1"/>
                </a:solidFill>
              </a:rPr>
              <a:t>고객 동선 방해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388732" y="3247728"/>
            <a:ext cx="341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충돌의 위험에서 벗어나게 함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쇼핑을 보다 편리하게 함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411976" y="4148509"/>
            <a:ext cx="341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기술개발비용 및 설치비의 부담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기능이 많아서 노년층은 사용이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힘듬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478443" y="3185595"/>
            <a:ext cx="3141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에스컬레이터 내 사고를 미연에 방지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사람이  카트를 고정하지 않아도 되는 편리함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78443" y="4148509"/>
            <a:ext cx="314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/>
            </a:pPr>
            <a:r>
              <a:rPr lang="ko-KR" altLang="en-US" sz="1400" spc="-150" dirty="0">
                <a:solidFill>
                  <a:schemeClr val="bg1"/>
                </a:solidFill>
              </a:rPr>
              <a:t>원하는 층에 도착했을 때 미는 힘을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   </a:t>
            </a:r>
            <a:r>
              <a:rPr lang="ko-KR" altLang="en-US" sz="1400" spc="-150" dirty="0">
                <a:solidFill>
                  <a:schemeClr val="bg1"/>
                </a:solidFill>
              </a:rPr>
              <a:t>줄 수 없음</a:t>
            </a:r>
            <a:endParaRPr lang="en-US" altLang="ko-KR" sz="1400" spc="-150" dirty="0">
              <a:solidFill>
                <a:schemeClr val="bg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164560" y="5285365"/>
            <a:ext cx="10111850" cy="1386817"/>
            <a:chOff x="1003920" y="5520145"/>
            <a:chExt cx="10111850" cy="1386817"/>
          </a:xfrm>
        </p:grpSpPr>
        <p:sp>
          <p:nvSpPr>
            <p:cNvPr id="63" name="직사각형 62"/>
            <p:cNvSpPr/>
            <p:nvPr/>
          </p:nvSpPr>
          <p:spPr>
            <a:xfrm>
              <a:off x="2188955" y="5520145"/>
              <a:ext cx="8672636" cy="1386817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3920" y="5520145"/>
              <a:ext cx="1135608" cy="1386817"/>
            </a:xfrm>
            <a:prstGeom prst="rect">
              <a:avLst/>
            </a:prstGeom>
            <a:solidFill>
              <a:srgbClr val="F12A2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78470" y="6040867"/>
              <a:ext cx="8207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1600" b="1" dirty="0" err="1">
                  <a:solidFill>
                    <a:schemeClr val="bg1"/>
                  </a:solidFill>
                </a:rPr>
                <a:t>느낀점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65866" y="5523068"/>
              <a:ext cx="8749904" cy="13838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8775" indent="-266700" algn="just"/>
              <a:r>
                <a:rPr lang="ko-KR" altLang="en-US" sz="1600" b="1" dirty="0">
                  <a:solidFill>
                    <a:schemeClr val="bg1"/>
                  </a:solidFill>
                </a:rPr>
                <a:t>아이디어를 생각만 했을 때와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실제 프로토타입으로 구현했을 때 차이가 있었음</a:t>
              </a:r>
              <a:endParaRPr lang="en-US" altLang="ko-KR" sz="1600" b="1" spc="-150" dirty="0">
                <a:solidFill>
                  <a:schemeClr val="bg1"/>
                </a:solidFill>
              </a:endParaRPr>
            </a:p>
            <a:p>
              <a:r>
                <a:rPr lang="ko-KR" altLang="ko-KR" sz="1600" spc="-150" dirty="0">
                  <a:solidFill>
                    <a:schemeClr val="bg1"/>
                  </a:solidFill>
                </a:rPr>
                <a:t>① </a:t>
              </a:r>
              <a:r>
                <a:rPr lang="en-US" altLang="ko-KR" sz="1600" spc="-150" dirty="0">
                  <a:solidFill>
                    <a:schemeClr val="bg1"/>
                  </a:solidFill>
                </a:rPr>
                <a:t>  </a:t>
              </a:r>
              <a:r>
                <a:rPr lang="ko-KR" altLang="en-US" sz="1600" spc="-150" dirty="0" err="1">
                  <a:solidFill>
                    <a:schemeClr val="bg1"/>
                  </a:solidFill>
                </a:rPr>
                <a:t>시식대와</a:t>
              </a:r>
              <a:r>
                <a:rPr lang="ko-KR" altLang="en-US" sz="1600" spc="-150" dirty="0">
                  <a:solidFill>
                    <a:schemeClr val="bg1"/>
                  </a:solidFill>
                </a:rPr>
                <a:t> 계산대를 이용하지 않는 고객의 경로를 방해함</a:t>
              </a:r>
              <a:endParaRPr lang="en-US" altLang="ko-KR" sz="1600" spc="-150" dirty="0">
                <a:solidFill>
                  <a:schemeClr val="bg1"/>
                </a:solidFill>
              </a:endParaRPr>
            </a:p>
            <a:p>
              <a:r>
                <a:rPr lang="ko-KR" altLang="ko-KR" sz="1600" spc="-150" dirty="0">
                  <a:solidFill>
                    <a:schemeClr val="bg1"/>
                  </a:solidFill>
                </a:rPr>
                <a:t>② </a:t>
              </a:r>
              <a:r>
                <a:rPr lang="en-US" altLang="ko-KR" sz="1600" spc="-150" dirty="0">
                  <a:solidFill>
                    <a:schemeClr val="bg1"/>
                  </a:solidFill>
                </a:rPr>
                <a:t> </a:t>
              </a:r>
              <a:r>
                <a:rPr lang="ko-KR" altLang="ko-KR" sz="1600" spc="-150" dirty="0">
                  <a:solidFill>
                    <a:schemeClr val="bg1"/>
                  </a:solidFill>
                </a:rPr>
                <a:t>스마트 </a:t>
              </a:r>
              <a:r>
                <a:rPr lang="ko-KR" altLang="en-US" sz="1600" spc="-150" dirty="0">
                  <a:solidFill>
                    <a:schemeClr val="bg1"/>
                  </a:solidFill>
                </a:rPr>
                <a:t>모니터가 생각 보다 작을 것 → 눈이 안 좋은 사람들이 불편</a:t>
              </a:r>
              <a:endParaRPr lang="ko-KR" altLang="ko-KR" sz="1600" spc="-150" dirty="0">
                <a:solidFill>
                  <a:schemeClr val="bg1"/>
                </a:solidFill>
              </a:endParaRPr>
            </a:p>
            <a:p>
              <a:r>
                <a:rPr lang="ko-KR" altLang="ko-KR" sz="1600" spc="-150" dirty="0">
                  <a:solidFill>
                    <a:schemeClr val="bg1"/>
                  </a:solidFill>
                </a:rPr>
                <a:t>③</a:t>
              </a:r>
              <a:r>
                <a:rPr lang="en-US" altLang="ko-KR" sz="1600" spc="-150" dirty="0">
                  <a:solidFill>
                    <a:schemeClr val="bg1"/>
                  </a:solidFill>
                </a:rPr>
                <a:t> </a:t>
              </a:r>
              <a:r>
                <a:rPr lang="ko-KR" altLang="ko-KR" sz="1600" spc="-15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spc="-150" dirty="0">
                  <a:solidFill>
                    <a:schemeClr val="bg1"/>
                  </a:solidFill>
                </a:rPr>
                <a:t>계단식 에스컬레이터의 위험성 간과</a:t>
              </a:r>
              <a:endParaRPr lang="ko-KR" altLang="ko-KR" sz="16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오른쪽 화살표 69"/>
          <p:cNvSpPr/>
          <p:nvPr/>
        </p:nvSpPr>
        <p:spPr>
          <a:xfrm rot="5400000">
            <a:off x="5877089" y="4562695"/>
            <a:ext cx="473477" cy="1158198"/>
          </a:xfrm>
          <a:prstGeom prst="rightArrow">
            <a:avLst/>
          </a:prstGeom>
          <a:solidFill>
            <a:srgbClr val="F12A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1" name="TextBox 70"/>
          <p:cNvSpPr txBox="1"/>
          <p:nvPr/>
        </p:nvSpPr>
        <p:spPr>
          <a:xfrm>
            <a:off x="1388063" y="2685325"/>
            <a:ext cx="22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(1) </a:t>
            </a:r>
            <a:r>
              <a:rPr lang="ko-KR" altLang="en-US" b="1" dirty="0">
                <a:solidFill>
                  <a:schemeClr val="bg1"/>
                </a:solidFill>
              </a:rPr>
              <a:t>매장 안전선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093008" y="2653642"/>
            <a:ext cx="22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(2) </a:t>
            </a:r>
            <a:r>
              <a:rPr lang="ko-KR" altLang="en-US" b="1" dirty="0" err="1">
                <a:solidFill>
                  <a:schemeClr val="bg1"/>
                </a:solidFill>
              </a:rPr>
              <a:t>이카</a:t>
            </a:r>
            <a:r>
              <a:rPr lang="en-US" altLang="ko-KR" b="1" dirty="0">
                <a:solidFill>
                  <a:schemeClr val="bg1"/>
                </a:solidFill>
              </a:rPr>
              <a:t>(E- car)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80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서비스블루프린트 </a:t>
            </a:r>
            <a:r>
              <a:rPr lang="en-US" altLang="ko-KR" sz="2000" dirty="0"/>
              <a:t>– </a:t>
            </a:r>
            <a:r>
              <a:rPr lang="ko-KR" altLang="en-US" sz="2000" dirty="0"/>
              <a:t>옥외 주차장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10307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서비스 전달과정 순서를 통해 완성된 프로토타입이 고객</a:t>
            </a:r>
            <a:r>
              <a:rPr lang="en-US" altLang="ko-KR" sz="1600" dirty="0"/>
              <a:t>, </a:t>
            </a:r>
            <a:r>
              <a:rPr lang="ko-KR" altLang="en-US" sz="1600" dirty="0"/>
              <a:t>이해관계자에게 주는 역할을 이해함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 기본 모델의 안정화를 </a:t>
            </a:r>
            <a:r>
              <a:rPr lang="ko-KR" altLang="en-US" sz="1600" dirty="0" err="1"/>
              <a:t>추가목표로</a:t>
            </a:r>
            <a:r>
              <a:rPr lang="ko-KR" altLang="en-US" sz="1600" dirty="0"/>
              <a:t> 설정함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2" y="1953053"/>
            <a:ext cx="10255874" cy="461514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21" name="직사각형 20"/>
          <p:cNvSpPr/>
          <p:nvPr/>
        </p:nvSpPr>
        <p:spPr>
          <a:xfrm>
            <a:off x="2484675" y="3722456"/>
            <a:ext cx="8661861" cy="640080"/>
          </a:xfrm>
          <a:prstGeom prst="rect">
            <a:avLst/>
          </a:prstGeom>
          <a:solidFill>
            <a:srgbClr val="FFFF00">
              <a:alpha val="19000"/>
            </a:srgbClr>
          </a:solidFill>
          <a:ln w="38100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56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서비스블루프린트 </a:t>
            </a:r>
            <a:r>
              <a:rPr lang="en-US" altLang="ko-KR" sz="2000" dirty="0"/>
              <a:t>- </a:t>
            </a:r>
            <a:r>
              <a:rPr lang="ko-KR" altLang="en-US" sz="2000" dirty="0"/>
              <a:t>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022" y="1382881"/>
            <a:ext cx="924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서비스 전달과정 순서를 통해 완성된 프로토타입이 고객</a:t>
            </a:r>
            <a:r>
              <a:rPr lang="en-US" altLang="ko-KR" sz="1600" dirty="0"/>
              <a:t>, </a:t>
            </a:r>
            <a:r>
              <a:rPr lang="ko-KR" altLang="en-US" sz="1600" dirty="0"/>
              <a:t>이해관계자에게 주는 역할을 이해함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또한 기본 모델의 안정화를 </a:t>
            </a:r>
            <a:r>
              <a:rPr lang="ko-KR" altLang="en-US" sz="1600" dirty="0" err="1"/>
              <a:t>추가목표로</a:t>
            </a:r>
            <a:r>
              <a:rPr lang="ko-KR" altLang="en-US" sz="1600" dirty="0"/>
              <a:t> 설정함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/>
          <a:stretch/>
        </p:blipFill>
        <p:spPr>
          <a:xfrm>
            <a:off x="811784" y="2093976"/>
            <a:ext cx="10058400" cy="432921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265600" y="3590924"/>
            <a:ext cx="8661861" cy="314325"/>
          </a:xfrm>
          <a:prstGeom prst="rect">
            <a:avLst/>
          </a:prstGeom>
          <a:solidFill>
            <a:srgbClr val="FFFF00">
              <a:alpha val="19000"/>
            </a:srgbClr>
          </a:solidFill>
          <a:ln w="38100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9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IMG_9900.PNG"/>
          <p:cNvPicPr>
            <a:picLocks noChangeAspect="1"/>
          </p:cNvPicPr>
          <p:nvPr/>
        </p:nvPicPr>
        <p:blipFill>
          <a:blip r:embed="rId2" cstate="print"/>
          <a:srcRect l="10099" t="9793" r="26213" b="28344"/>
          <a:stretch>
            <a:fillRect/>
          </a:stretch>
        </p:blipFill>
        <p:spPr>
          <a:xfrm>
            <a:off x="0" y="0"/>
            <a:ext cx="12557761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941832" y="-1"/>
            <a:ext cx="13445050" cy="703606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2358" y="4300024"/>
            <a:ext cx="598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</a:rPr>
              <a:t>Customer Testing</a:t>
            </a:r>
            <a:endParaRPr lang="ko-KR" altLang="en-US" sz="4000" spc="-15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00" b="66667" l="32615" r="73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2497125" y="3188345"/>
            <a:ext cx="585838" cy="65658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87120" y="5042739"/>
            <a:ext cx="391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고객테스트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431" y="3060104"/>
            <a:ext cx="2001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dirty="0">
                <a:solidFill>
                  <a:schemeClr val="bg1">
                    <a:alpha val="60000"/>
                  </a:schemeClr>
                </a:solidFill>
              </a:rPr>
              <a:t>06</a:t>
            </a:r>
          </a:p>
        </p:txBody>
      </p:sp>
      <p:sp>
        <p:nvSpPr>
          <p:cNvPr id="14" name="오각형 13"/>
          <p:cNvSpPr/>
          <p:nvPr/>
        </p:nvSpPr>
        <p:spPr>
          <a:xfrm>
            <a:off x="0" y="5049774"/>
            <a:ext cx="5496560" cy="356616"/>
          </a:xfrm>
          <a:prstGeom prst="homePlat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2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각형 35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7" name="TextBox 36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1" name="오각형 30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0" name="오각형 2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1" t="20586" r="27486" b="39011"/>
          <a:stretch/>
        </p:blipFill>
        <p:spPr>
          <a:xfrm>
            <a:off x="793987" y="1764756"/>
            <a:ext cx="3381375" cy="20002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57" y="3870506"/>
            <a:ext cx="3614948" cy="23108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81366" y="1764756"/>
            <a:ext cx="3736528" cy="20094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117657" y="1781176"/>
            <a:ext cx="3614948" cy="2000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85509" y="3866684"/>
            <a:ext cx="3732385" cy="23146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11784" y="3866684"/>
            <a:ext cx="3363578" cy="2314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고객 테스트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41932" y="1888749"/>
            <a:ext cx="3431052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pc="-150" dirty="0"/>
              <a:t>삭막한 옥외 주차장의 공간활용에 대해</a:t>
            </a:r>
            <a:endParaRPr lang="en-US" altLang="ko-KR" sz="1600" spc="-150" dirty="0"/>
          </a:p>
          <a:p>
            <a:pPr algn="ctr"/>
            <a:r>
              <a:rPr lang="ko-KR" altLang="en-US" sz="1600" spc="-150" dirty="0"/>
              <a:t> 대체적으로 </a:t>
            </a:r>
            <a:r>
              <a:rPr lang="ko-KR" altLang="en-US" sz="1600" b="1" spc="-150" dirty="0"/>
              <a:t>긍정적인 반응</a:t>
            </a:r>
            <a:endParaRPr lang="en-US" altLang="ko-KR" sz="1600" b="1" spc="-150" dirty="0"/>
          </a:p>
          <a:p>
            <a:pPr algn="ctr"/>
            <a:endParaRPr lang="en-US" altLang="ko-KR" sz="800" spc="-150" dirty="0"/>
          </a:p>
          <a:p>
            <a:pPr marL="265113" indent="-265113"/>
            <a:r>
              <a:rPr lang="en-US" altLang="ko-KR" sz="1400" spc="-150" dirty="0"/>
              <a:t>①  </a:t>
            </a:r>
            <a:r>
              <a:rPr lang="ko-KR" altLang="en-US" sz="1400" spc="-150" dirty="0"/>
              <a:t>옥상정원과 쿠킹클래스 연계 시</a:t>
            </a:r>
            <a:r>
              <a:rPr lang="en-US" altLang="ko-KR" sz="1400" spc="-150" dirty="0"/>
              <a:t>, </a:t>
            </a:r>
          </a:p>
          <a:p>
            <a:pPr marL="265113"/>
            <a:r>
              <a:rPr lang="ko-KR" altLang="en-US" sz="1400" spc="-150" dirty="0"/>
              <a:t>레시피가 흥미롭다면 관련 상품을 구매할</a:t>
            </a:r>
            <a:endParaRPr lang="en-US" altLang="ko-KR" sz="1400" spc="-150" dirty="0"/>
          </a:p>
          <a:p>
            <a:pPr marL="265113"/>
            <a:r>
              <a:rPr lang="ko-KR" altLang="en-US" sz="1400" spc="-150" dirty="0"/>
              <a:t>의향이 있는 고객 多</a:t>
            </a:r>
            <a:endParaRPr lang="en-US" altLang="ko-KR" sz="1400" spc="-150" dirty="0"/>
          </a:p>
          <a:p>
            <a:pPr marL="265113" indent="-265113" algn="just"/>
            <a:r>
              <a:rPr lang="en-US" altLang="ko-KR" sz="1400" spc="-150" dirty="0"/>
              <a:t>② </a:t>
            </a:r>
            <a:r>
              <a:rPr lang="ko-KR" altLang="en-US" sz="1400" spc="-150" dirty="0"/>
              <a:t>대다수의 고객들이 주차장 영화관을 위해 방문할 의향이 있다고 답함</a:t>
            </a:r>
            <a:endParaRPr lang="ko-KR" altLang="en-US" spc="-150" dirty="0"/>
          </a:p>
        </p:txBody>
      </p:sp>
      <p:sp>
        <p:nvSpPr>
          <p:cNvPr id="3" name="TextBox 2"/>
          <p:cNvSpPr txBox="1"/>
          <p:nvPr/>
        </p:nvSpPr>
        <p:spPr>
          <a:xfrm>
            <a:off x="8237271" y="2075688"/>
            <a:ext cx="3376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/>
            <a:r>
              <a:rPr lang="en-US" altLang="ko-KR" sz="1400" spc="-150" dirty="0">
                <a:solidFill>
                  <a:schemeClr val="bg1"/>
                </a:solidFill>
              </a:rPr>
              <a:t>③  </a:t>
            </a:r>
            <a:r>
              <a:rPr lang="ko-KR" altLang="en-US" sz="1400" spc="-150" dirty="0">
                <a:solidFill>
                  <a:schemeClr val="bg1"/>
                </a:solidFill>
              </a:rPr>
              <a:t>하지만</a:t>
            </a:r>
            <a:r>
              <a:rPr lang="en-US" altLang="ko-KR" sz="1400" spc="-150" dirty="0">
                <a:solidFill>
                  <a:schemeClr val="bg1"/>
                </a:solidFill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</a:rPr>
              <a:t>낮 시간이 여유로운 </a:t>
            </a:r>
            <a:r>
              <a:rPr lang="en-US" altLang="ko-KR" sz="1400" spc="-150" dirty="0">
                <a:solidFill>
                  <a:schemeClr val="bg1"/>
                </a:solidFill>
              </a:rPr>
              <a:t>50-60</a:t>
            </a:r>
            <a:r>
              <a:rPr lang="ko-KR" altLang="en-US" sz="1400" spc="-150" dirty="0">
                <a:solidFill>
                  <a:schemeClr val="bg1"/>
                </a:solidFill>
              </a:rPr>
              <a:t>대 이상의 고객들을 위한 오전 상영을 추천하는 의견도 있었음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265113" indent="-265113"/>
            <a:r>
              <a:rPr lang="en-US" altLang="ko-KR" sz="1400" spc="-150" dirty="0">
                <a:solidFill>
                  <a:schemeClr val="bg1"/>
                </a:solidFill>
              </a:rPr>
              <a:t>      </a:t>
            </a:r>
            <a:r>
              <a:rPr lang="ko-KR" altLang="en-US" sz="1400" spc="-150" dirty="0">
                <a:solidFill>
                  <a:schemeClr val="bg1"/>
                </a:solidFill>
              </a:rPr>
              <a:t>→ 아웃도어시네마의 특성상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오전상영은</a:t>
            </a:r>
            <a:r>
              <a:rPr lang="ko-KR" altLang="en-US" sz="1400" spc="-150" dirty="0">
                <a:solidFill>
                  <a:schemeClr val="bg1"/>
                </a:solidFill>
              </a:rPr>
              <a:t>  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265113" indent="-265113"/>
            <a:r>
              <a:rPr lang="en-US" altLang="ko-KR" sz="1400" spc="-150" dirty="0">
                <a:solidFill>
                  <a:schemeClr val="bg1"/>
                </a:solidFill>
              </a:rPr>
              <a:t>          </a:t>
            </a:r>
            <a:r>
              <a:rPr lang="ko-KR" altLang="en-US" sz="1400" spc="-150" dirty="0">
                <a:solidFill>
                  <a:schemeClr val="bg1"/>
                </a:solidFill>
              </a:rPr>
              <a:t>적합하지 않으므로</a:t>
            </a:r>
            <a:r>
              <a:rPr lang="en-US" altLang="ko-KR" sz="1400" spc="-150" dirty="0">
                <a:solidFill>
                  <a:schemeClr val="bg1"/>
                </a:solidFill>
              </a:rPr>
              <a:t>,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팟팟쿠킹클래스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pPr marL="265113" indent="-265113"/>
            <a:r>
              <a:rPr lang="en-US" altLang="ko-KR" sz="1400" spc="-150" dirty="0">
                <a:solidFill>
                  <a:schemeClr val="bg1"/>
                </a:solidFill>
              </a:rPr>
              <a:t>          </a:t>
            </a:r>
            <a:r>
              <a:rPr lang="ko-KR" altLang="en-US" sz="1400" spc="-150" dirty="0">
                <a:solidFill>
                  <a:schemeClr val="bg1"/>
                </a:solidFill>
              </a:rPr>
              <a:t>참여를 추천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1945" y="3941064"/>
            <a:ext cx="316627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/>
              <a:t>카트의 안전에 대해 </a:t>
            </a:r>
            <a:endParaRPr lang="en-US" altLang="ko-KR" sz="1600" spc="-150" dirty="0"/>
          </a:p>
          <a:p>
            <a:pPr algn="ctr"/>
            <a:r>
              <a:rPr lang="ko-KR" altLang="en-US" sz="1600" spc="-150" dirty="0"/>
              <a:t>생각해 보는 </a:t>
            </a:r>
            <a:r>
              <a:rPr lang="ko-KR" altLang="en-US" sz="1600" b="1" spc="-150" dirty="0"/>
              <a:t>계기</a:t>
            </a:r>
            <a:r>
              <a:rPr lang="ko-KR" altLang="en-US" sz="1600" spc="-150" dirty="0"/>
              <a:t>가 됨</a:t>
            </a:r>
            <a:endParaRPr lang="en-US" altLang="ko-KR" sz="1600" spc="-150" dirty="0"/>
          </a:p>
          <a:p>
            <a:pPr algn="just"/>
            <a:endParaRPr lang="en-US" altLang="ko-KR" sz="700" spc="-150" dirty="0"/>
          </a:p>
          <a:p>
            <a:pPr marL="182563" indent="-182563"/>
            <a:r>
              <a:rPr lang="en-US" altLang="ko-KR" sz="1400" spc="-150" dirty="0"/>
              <a:t>① </a:t>
            </a:r>
            <a:r>
              <a:rPr lang="ko-KR" altLang="en-US" sz="1400" spc="-150" dirty="0"/>
              <a:t>마트의 바닥을 </a:t>
            </a:r>
            <a:r>
              <a:rPr lang="ko-KR" altLang="en-US" sz="1400" spc="-150" dirty="0" err="1"/>
              <a:t>안봐서</a:t>
            </a:r>
            <a:r>
              <a:rPr lang="ko-KR" altLang="en-US" sz="1400" spc="-150" dirty="0"/>
              <a:t> 선은 효과 없을 것이라 하였지만 안전구분턱이 있으면 충분히 지킬 것이라 예상됨</a:t>
            </a:r>
            <a:r>
              <a:rPr lang="en-US" altLang="ko-KR" sz="1400" spc="-150" dirty="0"/>
              <a:t> ( </a:t>
            </a:r>
            <a:r>
              <a:rPr lang="ko-KR" altLang="en-US" sz="1400" spc="-150" dirty="0" err="1"/>
              <a:t>터치식</a:t>
            </a:r>
            <a:r>
              <a:rPr lang="ko-KR" altLang="en-US" sz="1400" spc="-150" dirty="0"/>
              <a:t> 변경</a:t>
            </a:r>
            <a:r>
              <a:rPr lang="en-US" altLang="ko-KR" sz="1400" spc="-150" dirty="0"/>
              <a:t>)</a:t>
            </a:r>
          </a:p>
          <a:p>
            <a:pPr marL="182563" indent="-182563" algn="just"/>
            <a:r>
              <a:rPr lang="en-US" altLang="ko-KR" sz="1400" spc="-150" dirty="0"/>
              <a:t>② </a:t>
            </a:r>
            <a:r>
              <a:rPr lang="ko-KR" altLang="en-US" sz="1400" spc="-150" dirty="0" err="1"/>
              <a:t>충돌시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아이가 사고가 날 뻔 했던 적이 있던 손님은 카트의 안전 장치에 긍정적인 반응을 보임</a:t>
            </a:r>
            <a:endParaRPr lang="en-US" altLang="ko-KR" sz="1400" spc="-150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2647" y="4334256"/>
            <a:ext cx="33518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circleNumDbPlain" startAt="3"/>
            </a:pPr>
            <a:r>
              <a:rPr lang="ko-KR" altLang="en-US" sz="1400" spc="-150" dirty="0">
                <a:solidFill>
                  <a:schemeClr val="bg1"/>
                </a:solidFill>
              </a:rPr>
              <a:t>계단 </a:t>
            </a:r>
            <a:r>
              <a:rPr lang="ko-KR" altLang="en-US" sz="1400" spc="-150" dirty="0" err="1">
                <a:solidFill>
                  <a:schemeClr val="bg1"/>
                </a:solidFill>
              </a:rPr>
              <a:t>에스컬리이터는</a:t>
            </a:r>
            <a:r>
              <a:rPr lang="ko-KR" altLang="en-US" sz="1400" spc="-150" dirty="0">
                <a:solidFill>
                  <a:schemeClr val="bg1"/>
                </a:solidFill>
              </a:rPr>
              <a:t> 추락의 위험으로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    </a:t>
            </a:r>
            <a:r>
              <a:rPr lang="ko-KR" altLang="en-US" sz="1400" spc="-150" dirty="0">
                <a:solidFill>
                  <a:schemeClr val="bg1"/>
                </a:solidFill>
              </a:rPr>
              <a:t>더 큰 사고가 유발될 것을 우려      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     </a:t>
            </a:r>
            <a:r>
              <a:rPr lang="ko-KR" altLang="en-US" sz="1400" spc="-150" dirty="0">
                <a:solidFill>
                  <a:schemeClr val="bg1"/>
                </a:solidFill>
              </a:rPr>
              <a:t>→  삭제</a:t>
            </a:r>
            <a:endParaRPr lang="en-US" altLang="ko-KR" sz="1400" spc="-150" dirty="0">
              <a:solidFill>
                <a:schemeClr val="bg1"/>
              </a:solidFill>
            </a:endParaRPr>
          </a:p>
          <a:p>
            <a:endParaRPr lang="en-US" altLang="ko-KR" sz="1400" spc="-150" dirty="0">
              <a:solidFill>
                <a:schemeClr val="bg1"/>
              </a:solidFill>
            </a:endParaRPr>
          </a:p>
          <a:p>
            <a:r>
              <a:rPr lang="en-US" altLang="ko-KR" sz="1400" spc="-150" dirty="0">
                <a:solidFill>
                  <a:schemeClr val="bg1"/>
                </a:solidFill>
              </a:rPr>
              <a:t> </a:t>
            </a:r>
            <a:r>
              <a:rPr lang="ko-KR" altLang="en-US" sz="1400" spc="-150" dirty="0">
                <a:solidFill>
                  <a:schemeClr val="bg1"/>
                </a:solidFill>
              </a:rPr>
              <a:t>해결 </a:t>
            </a:r>
            <a:r>
              <a:rPr lang="en-US" altLang="ko-KR" sz="1400" spc="-150" dirty="0">
                <a:solidFill>
                  <a:schemeClr val="bg1"/>
                </a:solidFill>
              </a:rPr>
              <a:t>: </a:t>
            </a:r>
            <a:r>
              <a:rPr lang="ko-KR" altLang="en-US" sz="1400" spc="-150" dirty="0">
                <a:solidFill>
                  <a:schemeClr val="bg1"/>
                </a:solidFill>
              </a:rPr>
              <a:t>바퀴가 마모 되지 않는 소재 사용 필요</a:t>
            </a:r>
          </a:p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9022" y="1382881"/>
            <a:ext cx="10307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프로토타입을 사용 시 어떠한 반응인지</a:t>
            </a:r>
            <a:r>
              <a:rPr lang="en-US" altLang="ko-KR" sz="1600" dirty="0"/>
              <a:t>, </a:t>
            </a:r>
            <a:r>
              <a:rPr lang="ko-KR" altLang="en-US" sz="1600" dirty="0"/>
              <a:t>조언과 비판을 받고 보안</a:t>
            </a:r>
            <a:r>
              <a:rPr lang="en-US" altLang="ko-KR" sz="1600" dirty="0"/>
              <a:t>, </a:t>
            </a:r>
            <a:r>
              <a:rPr lang="ko-KR" altLang="en-US" sz="1600" dirty="0"/>
              <a:t>수정함</a:t>
            </a:r>
          </a:p>
        </p:txBody>
      </p:sp>
    </p:spTree>
    <p:extLst>
      <p:ext uri="{BB962C8B-B14F-4D97-AF65-F5344CB8AC3E}">
        <p14:creationId xmlns:p14="http://schemas.microsoft.com/office/powerpoint/2010/main" val="131956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MG_98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saturation sat="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 t="15077" r="11891" b="37787"/>
          <a:stretch/>
        </p:blipFill>
        <p:spPr>
          <a:xfrm>
            <a:off x="1402879" y="558800"/>
            <a:ext cx="9410626" cy="2939490"/>
          </a:xfrm>
          <a:prstGeom prst="rect">
            <a:avLst/>
          </a:prstGeom>
        </p:spPr>
      </p:pic>
      <p:cxnSp>
        <p:nvCxnSpPr>
          <p:cNvPr id="63" name="직선 연결선 62"/>
          <p:cNvCxnSpPr/>
          <p:nvPr/>
        </p:nvCxnSpPr>
        <p:spPr>
          <a:xfrm flipH="1">
            <a:off x="1056640" y="5751043"/>
            <a:ext cx="2785054" cy="0"/>
          </a:xfrm>
          <a:prstGeom prst="line">
            <a:avLst/>
          </a:prstGeom>
          <a:ln>
            <a:gradFill>
              <a:gsLst>
                <a:gs pos="1400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82000">
                  <a:schemeClr val="bg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531694" y="4202210"/>
            <a:ext cx="1801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/>
              <a:t>활동을 </a:t>
            </a:r>
            <a:endParaRPr lang="en-US" altLang="ko-KR" sz="4000" spc="-150" dirty="0"/>
          </a:p>
          <a:p>
            <a:pPr algn="ctr"/>
            <a:r>
              <a:rPr lang="ko-KR" altLang="en-US" sz="4000" spc="-150" dirty="0"/>
              <a:t>마치며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1040" y="3858151"/>
            <a:ext cx="5949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  </a:t>
            </a:r>
            <a:r>
              <a:rPr lang="ko-KR" altLang="en-US" sz="1600" dirty="0"/>
              <a:t>경험의 진화와 혁신을 만들어가기 위해서는 이해당사자를 </a:t>
            </a:r>
            <a:endParaRPr lang="en-US" altLang="ko-KR" sz="1600" dirty="0"/>
          </a:p>
          <a:p>
            <a:r>
              <a:rPr lang="ko-KR" altLang="en-US" sz="1600" dirty="0"/>
              <a:t>     이해하고 공감하는 과정이 중요하다는 것을 깨달음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  </a:t>
            </a:r>
            <a:r>
              <a:rPr lang="ko-KR" altLang="en-US" sz="1600" dirty="0"/>
              <a:t>우리 주변의 작은 문제부터 </a:t>
            </a:r>
            <a:r>
              <a:rPr lang="en-US" altLang="ko-KR" sz="1600" dirty="0"/>
              <a:t>Design Thinking</a:t>
            </a:r>
            <a:r>
              <a:rPr lang="ko-KR" altLang="en-US" sz="1600" dirty="0"/>
              <a:t>적인 사고로 </a:t>
            </a:r>
            <a:endParaRPr lang="en-US" altLang="ko-KR" sz="1600" dirty="0"/>
          </a:p>
          <a:p>
            <a:r>
              <a:rPr lang="ko-KR" altLang="en-US" sz="1600" dirty="0"/>
              <a:t>     접근해 본다면</a:t>
            </a:r>
            <a:r>
              <a:rPr lang="en-US" altLang="ko-KR" sz="1600" dirty="0"/>
              <a:t>, </a:t>
            </a:r>
            <a:r>
              <a:rPr lang="ko-KR" altLang="en-US" sz="1600" dirty="0"/>
              <a:t>미래엔 더 크고 중요한 문제들도 제대로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 이해하고</a:t>
            </a:r>
            <a:r>
              <a:rPr lang="en-US" altLang="ko-KR" sz="1600" dirty="0"/>
              <a:t> </a:t>
            </a:r>
            <a:r>
              <a:rPr lang="ko-KR" altLang="en-US" sz="1600" dirty="0"/>
              <a:t>해결해 갈 수 있을 것이라는 생각이 듦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  </a:t>
            </a:r>
            <a:r>
              <a:rPr lang="ko-KR" altLang="en-US" sz="1600" dirty="0"/>
              <a:t>실제 기업에서 문제를 해결하는 방식을 겪어 볼 수 있어서 </a:t>
            </a:r>
            <a:endParaRPr lang="en-US" altLang="ko-KR" sz="1600" dirty="0"/>
          </a:p>
          <a:p>
            <a:r>
              <a:rPr lang="ko-KR" altLang="en-US" sz="1600" dirty="0"/>
              <a:t>     기업 실무에 한발짝 더 다가간 느낌을 받음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18" b="67684" l="32615" r="765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3156840" y="4109892"/>
            <a:ext cx="684853" cy="656589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1056640" y="3957364"/>
            <a:ext cx="2785054" cy="0"/>
          </a:xfrm>
          <a:prstGeom prst="line">
            <a:avLst/>
          </a:prstGeom>
          <a:ln>
            <a:gradFill>
              <a:gsLst>
                <a:gs pos="1400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82000">
                  <a:schemeClr val="bg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74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IMG_9899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" y="1714"/>
            <a:ext cx="12195048" cy="68562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530352" y="-203679"/>
            <a:ext cx="12884912" cy="7267072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18" b="67684" l="32615" r="765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5742225" y="745346"/>
            <a:ext cx="684853" cy="6565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88022" y="2754374"/>
            <a:ext cx="64403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7200" b="1" spc="-150" dirty="0">
                <a:solidFill>
                  <a:schemeClr val="bg1"/>
                </a:solidFill>
              </a:rPr>
              <a:t>Thank you</a:t>
            </a:r>
            <a:endParaRPr lang="ko-KR" altLang="en-US" sz="7200" b="1" spc="-150" dirty="0">
              <a:solidFill>
                <a:schemeClr val="bg1"/>
              </a:solidFill>
            </a:endParaRPr>
          </a:p>
          <a:p>
            <a:pPr algn="dist"/>
            <a:r>
              <a:rPr lang="ko-KR" altLang="en-US" sz="3200" spc="-150" dirty="0">
                <a:solidFill>
                  <a:schemeClr val="bg1"/>
                </a:solidFill>
              </a:rPr>
              <a:t>감사합니다</a:t>
            </a:r>
            <a:endParaRPr lang="en-US" altLang="ko-KR" sz="32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34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5765765" y="1710972"/>
            <a:ext cx="684853" cy="656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2918" y="2632454"/>
            <a:ext cx="4263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pc="-150" dirty="0"/>
              <a:t>Q &amp; A</a:t>
            </a:r>
            <a:endParaRPr lang="ko-KR" altLang="en-US" sz="9600" spc="-150" dirty="0"/>
          </a:p>
        </p:txBody>
      </p:sp>
    </p:spTree>
    <p:extLst>
      <p:ext uri="{BB962C8B-B14F-4D97-AF65-F5344CB8AC3E}">
        <p14:creationId xmlns:p14="http://schemas.microsoft.com/office/powerpoint/2010/main" val="161121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IMG_9895.PNG"/>
          <p:cNvPicPr>
            <a:picLocks noChangeAspect="1"/>
          </p:cNvPicPr>
          <p:nvPr/>
        </p:nvPicPr>
        <p:blipFill>
          <a:blip r:embed="rId2" cstate="print"/>
          <a:srcRect r="7676"/>
          <a:stretch>
            <a:fillRect/>
          </a:stretch>
        </p:blipFill>
        <p:spPr>
          <a:xfrm>
            <a:off x="-3047" y="0"/>
            <a:ext cx="12703047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872186" cy="6858000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2358" y="4300024"/>
            <a:ext cx="4422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spc="-150" dirty="0">
                <a:solidFill>
                  <a:schemeClr val="bg1"/>
                </a:solidFill>
              </a:rPr>
              <a:t>Understanding</a:t>
            </a:r>
            <a:endParaRPr lang="ko-KR" altLang="en-US" sz="4000" spc="-15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00" b="66667" l="32615" r="73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2365045" y="3188345"/>
            <a:ext cx="585838" cy="65658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90262" y="5042739"/>
            <a:ext cx="3368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  이해하기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431" y="3060104"/>
            <a:ext cx="2001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dirty="0">
                <a:solidFill>
                  <a:schemeClr val="bg1">
                    <a:alpha val="60000"/>
                  </a:schemeClr>
                </a:solidFill>
              </a:rPr>
              <a:t>01</a:t>
            </a:r>
          </a:p>
        </p:txBody>
      </p:sp>
      <p:sp>
        <p:nvSpPr>
          <p:cNvPr id="2" name="오각형 1"/>
          <p:cNvSpPr/>
          <p:nvPr/>
        </p:nvSpPr>
        <p:spPr>
          <a:xfrm>
            <a:off x="0" y="5049774"/>
            <a:ext cx="5020056" cy="356616"/>
          </a:xfrm>
          <a:prstGeom prst="homePlat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1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오각형 31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8" name="TextBox 37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9" name="오각형 38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0" name="오각형 39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1" name="TextBox 40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98" y="2363295"/>
            <a:ext cx="3743904" cy="16340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70740" y="5046485"/>
            <a:ext cx="48083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이마트는 마트내 브랜드 가치 </a:t>
            </a:r>
            <a:r>
              <a:rPr lang="en-US" altLang="ko-KR" sz="1400" dirty="0"/>
              <a:t>1</a:t>
            </a:r>
            <a:r>
              <a:rPr lang="ko-KR" altLang="en-US" sz="1400" dirty="0"/>
              <a:t>위 기업으로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인간의 삶을 풍요롭게 하기 위하여</a:t>
            </a:r>
            <a:r>
              <a:rPr lang="en-US" altLang="ko-KR" sz="1400" dirty="0"/>
              <a:t>’</a:t>
            </a:r>
            <a:r>
              <a:rPr lang="ko-KR" altLang="en-US" sz="1400" dirty="0"/>
              <a:t> 라는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주제와 부합하는 기업이라고 생각하여 선택함</a:t>
            </a:r>
            <a:r>
              <a:rPr lang="en-US" altLang="ko-KR" sz="14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0320" y="1410522"/>
            <a:ext cx="630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대형마트 중 </a:t>
            </a:r>
            <a:r>
              <a:rPr lang="ko-KR" altLang="en-US" sz="1600" b="1" dirty="0"/>
              <a:t>이마트 </a:t>
            </a:r>
            <a:r>
              <a:rPr lang="ko-KR" altLang="en-US" sz="1600" b="1" dirty="0" err="1"/>
              <a:t>연수점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선택한 이유는 다음과 같음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90320" y="3731777"/>
            <a:ext cx="5090160" cy="2577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74921" y="3836015"/>
            <a:ext cx="213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이마트</a:t>
            </a:r>
            <a:r>
              <a:rPr lang="ko-KR" altLang="en-US" sz="1400" b="1" dirty="0"/>
              <a:t> 선택이유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6525852" y="1879599"/>
            <a:ext cx="4446948" cy="44287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08106" y="1965028"/>
            <a:ext cx="239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연수점</a:t>
            </a:r>
            <a:r>
              <a:rPr lang="ko-KR" altLang="en-US" sz="1400" b="1" dirty="0"/>
              <a:t> 선택이유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664161" y="3976405"/>
            <a:ext cx="4236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spc="-150" dirty="0"/>
          </a:p>
          <a:p>
            <a:pPr marL="266700" indent="-266700">
              <a:lnSpc>
                <a:spcPct val="150000"/>
              </a:lnSpc>
            </a:pPr>
            <a:r>
              <a:rPr lang="ko-KR" altLang="en-US" sz="1400" spc="-150" dirty="0"/>
              <a:t>① 인천 최초 </a:t>
            </a:r>
            <a:r>
              <a:rPr lang="ko-KR" altLang="en-US" sz="1400" spc="-150" dirty="0" err="1"/>
              <a:t>일렉트로마켓</a:t>
            </a:r>
            <a:r>
              <a:rPr lang="ko-KR" altLang="en-US" sz="1400" spc="-150" dirty="0"/>
              <a:t> 오픈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소비자의 수요를 </a:t>
            </a:r>
            <a:endParaRPr lang="en-US" altLang="ko-KR" sz="1400" spc="-150" dirty="0"/>
          </a:p>
          <a:p>
            <a:pPr marL="266700" indent="-266700">
              <a:lnSpc>
                <a:spcPct val="150000"/>
              </a:lnSpc>
            </a:pPr>
            <a:r>
              <a:rPr lang="en-US" altLang="ko-KR" sz="1400" spc="-150" dirty="0"/>
              <a:t>     </a:t>
            </a:r>
            <a:r>
              <a:rPr lang="ko-KR" altLang="en-US" sz="1400" spc="-150" dirty="0"/>
              <a:t>예측할 수 있는 대표지점으로 </a:t>
            </a:r>
            <a:r>
              <a:rPr lang="ko-KR" altLang="en-US" sz="1400" spc="-150" dirty="0" err="1"/>
              <a:t>선정된것에</a:t>
            </a:r>
            <a:r>
              <a:rPr lang="ko-KR" altLang="en-US" sz="1400" spc="-150" dirty="0"/>
              <a:t> 의미가 있음</a:t>
            </a:r>
            <a:endParaRPr lang="en-US" altLang="ko-KR" sz="1400" spc="-150" dirty="0"/>
          </a:p>
          <a:p>
            <a:pPr marL="266700" indent="-266700">
              <a:lnSpc>
                <a:spcPct val="150000"/>
              </a:lnSpc>
            </a:pPr>
            <a:r>
              <a:rPr lang="ko-KR" altLang="en-US" sz="1400" spc="-150" dirty="0"/>
              <a:t>② 전국 매출 </a:t>
            </a:r>
            <a:r>
              <a:rPr lang="en-US" altLang="ko-KR" sz="1400" spc="-150" dirty="0"/>
              <a:t>2</a:t>
            </a:r>
            <a:r>
              <a:rPr lang="ko-KR" altLang="en-US" sz="1400" spc="-150" dirty="0"/>
              <a:t>등 기록한 지점이며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대중교통과의 위치적</a:t>
            </a:r>
            <a:endParaRPr lang="en-US" altLang="ko-KR" sz="1400" spc="-150" dirty="0"/>
          </a:p>
          <a:p>
            <a:pPr marL="266700" indent="-266700">
              <a:lnSpc>
                <a:spcPct val="150000"/>
              </a:lnSpc>
            </a:pPr>
            <a:r>
              <a:rPr lang="en-US" altLang="ko-KR" sz="1400" spc="-150" dirty="0"/>
              <a:t>     </a:t>
            </a:r>
            <a:r>
              <a:rPr lang="ko-KR" altLang="en-US" sz="1400" spc="-150" dirty="0"/>
              <a:t>접근성이 좋음</a:t>
            </a:r>
            <a:endParaRPr lang="en-US" altLang="ko-KR" sz="1400" spc="-15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선택한 이유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8108" y="1985427"/>
            <a:ext cx="213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대형마트 선택이유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774" y="4178974"/>
            <a:ext cx="2449146" cy="82671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290320" y="1879600"/>
            <a:ext cx="5090160" cy="172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54480" y="2366356"/>
            <a:ext cx="448970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마트는 팀원 모두가 알고 있고 이용해 본 장소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사람들이 자주 가는 곳에 문제를 개선한다면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사람들의 삶이 풍요로워 질 것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4847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9246742" y="2167847"/>
            <a:ext cx="2589087" cy="4356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14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6" name="TextBox 15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17" name="오각형 16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19" name="오각형 18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데스크 리서치</a:t>
            </a:r>
            <a:r>
              <a:rPr lang="en-US" altLang="ko-KR" sz="2000" dirty="0"/>
              <a:t>: E-MART</a:t>
            </a:r>
            <a:r>
              <a:rPr lang="ko-KR" altLang="en-US" sz="2000" dirty="0"/>
              <a:t> 비즈니스 모델 캔버스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47676"/>
              </p:ext>
            </p:extLst>
          </p:nvPr>
        </p:nvGraphicFramePr>
        <p:xfrm>
          <a:off x="843987" y="1805013"/>
          <a:ext cx="8127999" cy="471830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836264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30240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1365576"/>
                    </a:ext>
                  </a:extLst>
                </a:gridCol>
              </a:tblGrid>
              <a:tr h="353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품목</a:t>
                      </a:r>
                      <a:r>
                        <a:rPr lang="en-US" altLang="ko-KR" sz="1400" dirty="0"/>
                        <a:t>/flow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가치 제안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반응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344785"/>
                  </a:ext>
                </a:extLst>
              </a:tr>
              <a:tr h="916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사람</a:t>
                      </a:r>
                      <a:r>
                        <a:rPr lang="en-US" altLang="ko-KR" sz="1400" dirty="0"/>
                        <a:t>(People)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제품</a:t>
                      </a:r>
                      <a:r>
                        <a:rPr lang="en-US" altLang="ko-KR" sz="1400" dirty="0"/>
                        <a:t>(Product)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과정</a:t>
                      </a:r>
                      <a:r>
                        <a:rPr lang="en-US" altLang="ko-KR" sz="1400" dirty="0"/>
                        <a:t>(Process)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간소화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저비용 운영으로 가격경쟁력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원스톱 쇼핑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새로운 쇼핑경험제공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식품</a:t>
                      </a:r>
                      <a:r>
                        <a:rPr lang="ko-KR" altLang="en-US" sz="1400" baseline="0" dirty="0"/>
                        <a:t> 업계 최대 매출</a:t>
                      </a:r>
                      <a:endParaRPr lang="en-US" altLang="ko-KR" sz="14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115105"/>
                  </a:ext>
                </a:extLst>
              </a:tr>
              <a:tr h="330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공급자 계층</a:t>
                      </a:r>
                      <a:r>
                        <a:rPr lang="en-US" altLang="ko-KR" sz="1400" b="1" dirty="0"/>
                        <a:t>/</a:t>
                      </a:r>
                      <a:r>
                        <a:rPr lang="ko-KR" altLang="en-US" sz="1400" b="1" dirty="0"/>
                        <a:t>욕구</a:t>
                      </a:r>
                      <a:endParaRPr lang="ko-KR" altLang="en-US" sz="1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수요자 계층</a:t>
                      </a:r>
                      <a:r>
                        <a:rPr lang="en-US" altLang="ko-KR" sz="1400" b="1" dirty="0"/>
                        <a:t>/</a:t>
                      </a:r>
                      <a:r>
                        <a:rPr lang="ko-KR" altLang="en-US" sz="1400" b="1" dirty="0"/>
                        <a:t>욕구</a:t>
                      </a:r>
                      <a:endParaRPr lang="ko-KR" altLang="en-US" sz="1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우수사례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내외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43730"/>
                  </a:ext>
                </a:extLst>
              </a:tr>
              <a:tr h="1740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제조기업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 err="1"/>
                        <a:t>입점업체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물류업체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매장인원의</a:t>
                      </a:r>
                      <a:r>
                        <a:rPr lang="ko-KR" altLang="en-US" sz="1400" dirty="0"/>
                        <a:t> 최소화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임시직원의</a:t>
                      </a:r>
                      <a:r>
                        <a:rPr lang="ko-KR" altLang="en-US" sz="1400" dirty="0"/>
                        <a:t> 채용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운영비용 절감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제품의 빠른 회전과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대량공급으로 수익창출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30~50</a:t>
                      </a:r>
                      <a:r>
                        <a:rPr lang="ko-KR" altLang="en-US" sz="1400" dirty="0"/>
                        <a:t>대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위치 </a:t>
                      </a:r>
                      <a:r>
                        <a:rPr lang="ko-KR" altLang="en-US" sz="1400" dirty="0" err="1"/>
                        <a:t>접근성</a:t>
                      </a:r>
                      <a:endParaRPr lang="en-US" altLang="ko-KR" sz="14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/>
                        <a:t>상품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시설</a:t>
                      </a:r>
                      <a:r>
                        <a:rPr lang="ko-KR" altLang="en-US" sz="1400" baseline="0" dirty="0"/>
                        <a:t> 만족도</a:t>
                      </a:r>
                      <a:endParaRPr lang="en-US" altLang="ko-KR" sz="1400" baseline="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내부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편의시설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주차시설</a:t>
                      </a:r>
                      <a:r>
                        <a:rPr lang="en-US" altLang="ko-KR" sz="1400" baseline="0" dirty="0"/>
                        <a:t>)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새로운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쇼핑경험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이벤트</a:t>
                      </a:r>
                      <a:r>
                        <a:rPr lang="en-US" altLang="ko-KR" sz="1400" baseline="0" dirty="0"/>
                        <a:t>,</a:t>
                      </a:r>
                      <a:r>
                        <a:rPr lang="ko-KR" altLang="en-US" sz="1400" baseline="0" dirty="0"/>
                        <a:t>기술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506201"/>
                  </a:ext>
                </a:extLst>
              </a:tr>
              <a:tr h="2949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시장동향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사회</a:t>
                      </a:r>
                      <a:r>
                        <a:rPr lang="en-US" altLang="ko-KR" sz="1400" b="1" i="0" dirty="0"/>
                        <a:t>/</a:t>
                      </a:r>
                      <a:r>
                        <a:rPr lang="ko-KR" altLang="en-US" sz="1400" b="1" i="0" dirty="0"/>
                        <a:t>기술 </a:t>
                      </a:r>
                      <a:r>
                        <a:rPr lang="ko-KR" altLang="en-US" sz="1400" b="1" i="0" dirty="0" err="1"/>
                        <a:t>트렌드</a:t>
                      </a:r>
                      <a:endParaRPr lang="ko-KR" altLang="en-US" sz="1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서비스</a:t>
                      </a:r>
                      <a:r>
                        <a:rPr lang="en-US" altLang="ko-KR" sz="1400" b="1" i="0" dirty="0"/>
                        <a:t>(</a:t>
                      </a:r>
                      <a:r>
                        <a:rPr lang="ko-KR" altLang="en-US" sz="1400" b="1" i="0" dirty="0" err="1"/>
                        <a:t>터치포인트</a:t>
                      </a:r>
                      <a:r>
                        <a:rPr lang="en-US" altLang="ko-KR" sz="1400" b="1" i="0" dirty="0"/>
                        <a:t>)</a:t>
                      </a:r>
                      <a:r>
                        <a:rPr lang="ko-KR" altLang="en-US" sz="1400" b="1" i="0" dirty="0"/>
                        <a:t>변화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536608"/>
                  </a:ext>
                </a:extLst>
              </a:tr>
              <a:tr h="107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시장포화상태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baseline="0" dirty="0"/>
                        <a:t>온라인쇼핑 발달</a:t>
                      </a:r>
                      <a:endParaRPr lang="en-US" altLang="ko-KR" sz="1400" baseline="0" dirty="0"/>
                    </a:p>
                    <a:p>
                      <a:pPr algn="ctr" latinLnBrk="1"/>
                      <a:r>
                        <a:rPr lang="ko-KR" altLang="en-US" sz="1400" baseline="0" dirty="0"/>
                        <a:t>배송서비스 발달</a:t>
                      </a:r>
                      <a:endParaRPr lang="en-US" altLang="ko-KR" sz="14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빅데이터활용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IT</a:t>
                      </a:r>
                      <a:r>
                        <a:rPr lang="ko-KR" altLang="en-US" sz="1400" dirty="0"/>
                        <a:t>기술의 적용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무인계산대</a:t>
                      </a:r>
                      <a:r>
                        <a:rPr lang="en-US" altLang="ko-KR" sz="1400" dirty="0"/>
                        <a:t>, AI</a:t>
                      </a:r>
                      <a:r>
                        <a:rPr lang="ko-KR" altLang="en-US" sz="1400" dirty="0" err="1"/>
                        <a:t>안내로봇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편리함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온라인에서 구매하고 오프라인에서 픽업</a:t>
                      </a:r>
                      <a:r>
                        <a:rPr lang="en-US" altLang="ko-KR" sz="1400" baseline="0" dirty="0"/>
                        <a:t>/ </a:t>
                      </a:r>
                      <a:r>
                        <a:rPr lang="ko-KR" altLang="en-US" sz="1400" baseline="0" dirty="0" err="1"/>
                        <a:t>집앞까지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ko-KR" altLang="en-US" sz="1400" baseline="0" dirty="0" err="1"/>
                        <a:t>배송받는</a:t>
                      </a:r>
                      <a:r>
                        <a:rPr lang="ko-KR" altLang="en-US" sz="1400" baseline="0" dirty="0"/>
                        <a:t> 서비스 확대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31598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9022" y="1382881"/>
            <a:ext cx="9085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이마트가 가치를 창출</a:t>
            </a:r>
            <a:r>
              <a:rPr lang="en-US" altLang="ko-KR" sz="1600" dirty="0"/>
              <a:t>, </a:t>
            </a:r>
            <a:r>
              <a:rPr lang="ko-KR" altLang="en-US" sz="1600" dirty="0"/>
              <a:t>전달</a:t>
            </a:r>
            <a:r>
              <a:rPr lang="en-US" altLang="ko-KR" sz="1600" dirty="0"/>
              <a:t>, </a:t>
            </a:r>
            <a:r>
              <a:rPr lang="ko-KR" altLang="en-US" sz="1600" dirty="0"/>
              <a:t>획득하는 통합적 </a:t>
            </a:r>
            <a:r>
              <a:rPr lang="ko-KR" altLang="en-US" sz="1600" dirty="0" err="1"/>
              <a:t>매커니즘을</a:t>
            </a:r>
            <a:r>
              <a:rPr lang="ko-KR" altLang="en-US" sz="1600" dirty="0"/>
              <a:t> 아래와 같이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가지 요소</a:t>
            </a:r>
            <a:r>
              <a:rPr lang="ko-KR" altLang="en-US" sz="1600" dirty="0"/>
              <a:t>로 나눔</a:t>
            </a:r>
          </a:p>
        </p:txBody>
      </p:sp>
      <p:pic>
        <p:nvPicPr>
          <p:cNvPr id="14340" name="Picture 4" descr="ìë§ì¡´ê³ 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 l="18127" r="17988" b="50645"/>
          <a:stretch>
            <a:fillRect/>
          </a:stretch>
        </p:blipFill>
        <p:spPr bwMode="auto">
          <a:xfrm>
            <a:off x="6893341" y="3740483"/>
            <a:ext cx="1555454" cy="461673"/>
          </a:xfrm>
          <a:prstGeom prst="rect">
            <a:avLst/>
          </a:prstGeom>
          <a:noFill/>
        </p:spPr>
      </p:pic>
      <p:pic>
        <p:nvPicPr>
          <p:cNvPr id="14342" name="Picture 6" descr="ë¹ê³ ë°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 l="6542" t="14061" r="5839" b="15151"/>
          <a:stretch>
            <a:fillRect/>
          </a:stretch>
        </p:blipFill>
        <p:spPr bwMode="auto">
          <a:xfrm>
            <a:off x="6893342" y="4261482"/>
            <a:ext cx="1551708" cy="447726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9414162" y="2246317"/>
            <a:ext cx="2270620" cy="4182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5113" indent="-265113"/>
            <a:r>
              <a:rPr lang="ko-KR" altLang="en-US" sz="1400" dirty="0">
                <a:solidFill>
                  <a:schemeClr val="tx1"/>
                </a:solidFill>
              </a:rPr>
              <a:t>① </a:t>
            </a:r>
            <a:r>
              <a:rPr lang="ko-KR" altLang="en-US" sz="1400" b="1" dirty="0">
                <a:solidFill>
                  <a:schemeClr val="tx1"/>
                </a:solidFill>
              </a:rPr>
              <a:t>서비스 품목</a:t>
            </a:r>
            <a:r>
              <a:rPr lang="ko-KR" altLang="en-US" sz="1400" dirty="0">
                <a:solidFill>
                  <a:schemeClr val="tx1"/>
                </a:solidFill>
              </a:rPr>
              <a:t>의 제품</a:t>
            </a:r>
            <a:r>
              <a:rPr lang="en-US" altLang="ko-KR" sz="1400" dirty="0">
                <a:solidFill>
                  <a:schemeClr val="tx1"/>
                </a:solidFill>
              </a:rPr>
              <a:t>(Product)</a:t>
            </a:r>
            <a:r>
              <a:rPr lang="ko-KR" altLang="en-US" sz="1400" dirty="0">
                <a:solidFill>
                  <a:schemeClr val="tx1"/>
                </a:solidFill>
              </a:rPr>
              <a:t>에 주목해서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b="1" dirty="0">
                <a:solidFill>
                  <a:srgbClr val="FF0000"/>
                </a:solidFill>
              </a:rPr>
              <a:t>    </a:t>
            </a:r>
            <a:r>
              <a:rPr lang="ko-KR" altLang="en-US" sz="1400" b="1" dirty="0" err="1">
                <a:solidFill>
                  <a:srgbClr val="FF0000"/>
                </a:solidFill>
              </a:rPr>
              <a:t>상품구색</a:t>
            </a:r>
            <a:r>
              <a:rPr lang="ko-KR" altLang="en-US" sz="1400" dirty="0" err="1">
                <a:solidFill>
                  <a:schemeClr val="tx1"/>
                </a:solidFill>
              </a:rPr>
              <a:t>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dirty="0">
                <a:solidFill>
                  <a:schemeClr val="tx1"/>
                </a:solidFill>
              </a:rPr>
              <a:t>    키워드를 추출함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dirty="0">
                <a:solidFill>
                  <a:schemeClr val="tx1"/>
                </a:solidFill>
              </a:rPr>
              <a:t>② </a:t>
            </a:r>
            <a:r>
              <a:rPr lang="ko-KR" altLang="en-US" sz="1400" b="1" dirty="0">
                <a:solidFill>
                  <a:schemeClr val="tx1"/>
                </a:solidFill>
              </a:rPr>
              <a:t>서비스 가치제안</a:t>
            </a:r>
            <a:r>
              <a:rPr lang="ko-KR" altLang="en-US" sz="1400" dirty="0">
                <a:solidFill>
                  <a:schemeClr val="tx1"/>
                </a:solidFill>
              </a:rPr>
              <a:t>에서 새로운 쇼핑 경험 제공에 주목해서 </a:t>
            </a:r>
            <a:r>
              <a:rPr lang="ko-KR" altLang="en-US" sz="1400" b="1" dirty="0">
                <a:solidFill>
                  <a:srgbClr val="FF0000"/>
                </a:solidFill>
              </a:rPr>
              <a:t>서비스</a:t>
            </a:r>
            <a:r>
              <a:rPr lang="ko-KR" altLang="en-US" sz="1400" dirty="0">
                <a:solidFill>
                  <a:schemeClr val="tx1"/>
                </a:solidFill>
              </a:rPr>
              <a:t>라는 키워드를 추출함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dirty="0">
                <a:solidFill>
                  <a:schemeClr val="tx1"/>
                </a:solidFill>
              </a:rPr>
              <a:t>③ </a:t>
            </a:r>
            <a:r>
              <a:rPr lang="ko-KR" altLang="en-US" sz="1400" b="1" dirty="0">
                <a:solidFill>
                  <a:schemeClr val="tx1"/>
                </a:solidFill>
              </a:rPr>
              <a:t>수요자 계층</a:t>
            </a:r>
            <a:r>
              <a:rPr lang="ko-KR" altLang="en-US" sz="1400" dirty="0">
                <a:solidFill>
                  <a:schemeClr val="tx1"/>
                </a:solidFill>
              </a:rPr>
              <a:t>의 상품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265113" indent="-265113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시설 만족도에 주목해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b="1" dirty="0">
                <a:solidFill>
                  <a:srgbClr val="FF0000"/>
                </a:solidFill>
              </a:rPr>
              <a:t>   편의성</a:t>
            </a:r>
            <a:r>
              <a:rPr lang="ko-KR" altLang="en-US" sz="1400" dirty="0">
                <a:solidFill>
                  <a:schemeClr val="tx1"/>
                </a:solidFill>
              </a:rPr>
              <a:t>이라는 키워드를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65113" indent="-265113"/>
            <a:r>
              <a:rPr lang="ko-KR" altLang="en-US" sz="1400" dirty="0">
                <a:solidFill>
                  <a:schemeClr val="tx1"/>
                </a:solidFill>
              </a:rPr>
              <a:t>   추출함</a:t>
            </a: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④ </a:t>
            </a:r>
            <a:r>
              <a:rPr lang="ko-KR" altLang="en-US" sz="1400" b="1" dirty="0">
                <a:solidFill>
                  <a:schemeClr val="tx1"/>
                </a:solidFill>
              </a:rPr>
              <a:t>수요자 계층</a:t>
            </a:r>
            <a:r>
              <a:rPr lang="ko-KR" altLang="en-US" sz="1400" dirty="0">
                <a:solidFill>
                  <a:schemeClr val="tx1"/>
                </a:solidFill>
              </a:rPr>
              <a:t>의 새로운    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en-US" sz="1400" dirty="0" err="1">
                <a:solidFill>
                  <a:schemeClr val="tx1"/>
                </a:solidFill>
              </a:rPr>
              <a:t>쇼핑경험에</a:t>
            </a:r>
            <a:r>
              <a:rPr lang="ko-KR" altLang="en-US" sz="1400" dirty="0">
                <a:solidFill>
                  <a:schemeClr val="tx1"/>
                </a:solidFill>
              </a:rPr>
              <a:t> 주목해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    </a:t>
            </a:r>
            <a:r>
              <a:rPr lang="ko-KR" altLang="en-US" sz="1400" b="1" dirty="0">
                <a:solidFill>
                  <a:srgbClr val="FF0000"/>
                </a:solidFill>
              </a:rPr>
              <a:t>마케팅</a:t>
            </a:r>
            <a:r>
              <a:rPr lang="ko-KR" altLang="en-US" sz="1400" dirty="0">
                <a:solidFill>
                  <a:schemeClr val="tx1"/>
                </a:solidFill>
              </a:rPr>
              <a:t>이라는 키워드를 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추출함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70627"/>
              </p:ext>
            </p:extLst>
          </p:nvPr>
        </p:nvGraphicFramePr>
        <p:xfrm>
          <a:off x="9236467" y="1804713"/>
          <a:ext cx="259936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362">
                  <a:extLst>
                    <a:ext uri="{9D8B030D-6E8A-4147-A177-3AD203B41FA5}">
                      <a16:colId xmlns:a16="http://schemas.microsoft.com/office/drawing/2014/main" val="1476953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r>
                        <a:rPr lang="en-US" altLang="ko-KR" baseline="0" dirty="0"/>
                        <a:t> point</a:t>
                      </a:r>
                      <a:endParaRPr lang="ko-KR" altLang="en-US" dirty="0"/>
                    </a:p>
                  </a:txBody>
                  <a:tcPr>
                    <a:solidFill>
                      <a:srgbClr val="F12A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91068"/>
                  </a:ext>
                </a:extLst>
              </a:tr>
            </a:tbl>
          </a:graphicData>
        </a:graphic>
      </p:graphicFrame>
      <p:sp>
        <p:nvSpPr>
          <p:cNvPr id="33" name="직각 삼각형 32"/>
          <p:cNvSpPr/>
          <p:nvPr/>
        </p:nvSpPr>
        <p:spPr>
          <a:xfrm rot="18952157" flipH="1">
            <a:off x="8878679" y="3908505"/>
            <a:ext cx="318499" cy="31849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59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IMG_989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08320"/>
            <a:ext cx="12387714" cy="69646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79133" y="-231005"/>
            <a:ext cx="12782351" cy="7267072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358" y="4300024"/>
            <a:ext cx="4422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</a:rPr>
              <a:t>Sympathy</a:t>
            </a:r>
            <a:endParaRPr lang="ko-KR" altLang="en-US" sz="4000" spc="-15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00" b="66667" l="32615" r="738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2497125" y="3188345"/>
            <a:ext cx="585838" cy="65658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87120" y="5042739"/>
            <a:ext cx="235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  공감하기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431" y="3060104"/>
            <a:ext cx="2001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dirty="0">
                <a:solidFill>
                  <a:schemeClr val="bg1">
                    <a:alpha val="60000"/>
                  </a:schemeClr>
                </a:solidFill>
              </a:rPr>
              <a:t>02</a:t>
            </a:r>
          </a:p>
        </p:txBody>
      </p:sp>
      <p:sp>
        <p:nvSpPr>
          <p:cNvPr id="19" name="오각형 18"/>
          <p:cNvSpPr/>
          <p:nvPr/>
        </p:nvSpPr>
        <p:spPr>
          <a:xfrm>
            <a:off x="0" y="5049774"/>
            <a:ext cx="3850640" cy="356616"/>
          </a:xfrm>
          <a:prstGeom prst="homePlat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오각형 36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9" name="TextBox 38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40" name="오각형 39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1" name="오각형 40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현장조사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42484" y="1880170"/>
            <a:ext cx="3524036" cy="441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42482" y="1541135"/>
            <a:ext cx="3524038" cy="338554"/>
          </a:xfrm>
          <a:prstGeom prst="rect">
            <a:avLst/>
          </a:prstGeom>
          <a:solidFill>
            <a:srgbClr val="ED26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현장조사 계획수립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58985" y="1539423"/>
            <a:ext cx="3534310" cy="338554"/>
          </a:xfrm>
          <a:prstGeom prst="rect">
            <a:avLst/>
          </a:prstGeom>
          <a:solidFill>
            <a:srgbClr val="ED26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현장조사 실행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116584" y="1539328"/>
            <a:ext cx="3513763" cy="338554"/>
          </a:xfrm>
          <a:prstGeom prst="rect">
            <a:avLst/>
          </a:prstGeom>
          <a:solidFill>
            <a:srgbClr val="ED26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현장조사 결과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467549" y="1890444"/>
            <a:ext cx="3524036" cy="4407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13068" y="1859622"/>
            <a:ext cx="3524036" cy="4429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58237" y="2058746"/>
            <a:ext cx="3267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이마트 고객들이 가지고 있는 내면의 </a:t>
            </a:r>
            <a:r>
              <a:rPr lang="ko-KR" altLang="en-US" sz="1400" dirty="0" err="1"/>
              <a:t>니즈를</a:t>
            </a:r>
            <a:r>
              <a:rPr lang="ko-KR" altLang="en-US" sz="1400" dirty="0"/>
              <a:t> 빠르게 파악하기 위해 다음과 같이 기준을 세움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04126" y="2926079"/>
            <a:ext cx="33801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편의성</a:t>
            </a:r>
            <a:r>
              <a:rPr lang="en-US" altLang="ko-KR" sz="1400" b="1" dirty="0"/>
              <a:t>(Convenience)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</a:t>
            </a:r>
            <a:r>
              <a:rPr lang="ko-KR" altLang="en-US" sz="1400" dirty="0"/>
              <a:t> 대중교통 </a:t>
            </a:r>
            <a:r>
              <a:rPr lang="ko-KR" altLang="en-US" sz="1400" dirty="0" err="1"/>
              <a:t>접근성</a:t>
            </a:r>
            <a:r>
              <a:rPr lang="en-US" altLang="ko-KR" sz="1400" dirty="0"/>
              <a:t>, </a:t>
            </a:r>
            <a:r>
              <a:rPr lang="ko-KR" altLang="en-US" sz="1400" dirty="0"/>
              <a:t>주차시설</a:t>
            </a:r>
            <a:r>
              <a:rPr lang="en-US" altLang="ko-KR" sz="1400" dirty="0"/>
              <a:t>, </a:t>
            </a:r>
            <a:r>
              <a:rPr lang="ko-KR" altLang="en-US" sz="1400" dirty="0"/>
              <a:t>편의시설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② 서비스</a:t>
            </a:r>
            <a:r>
              <a:rPr lang="en-US" altLang="ko-KR" sz="1400" b="1" dirty="0"/>
              <a:t>(Service)</a:t>
            </a:r>
            <a:endParaRPr lang="ko-KR" altLang="en-US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-</a:t>
            </a:r>
            <a:r>
              <a:rPr lang="ko-KR" altLang="en-US" sz="1400" dirty="0"/>
              <a:t> 직원의 친절도</a:t>
            </a:r>
            <a:r>
              <a:rPr lang="en-US" altLang="ko-KR" sz="1400" dirty="0"/>
              <a:t>, </a:t>
            </a:r>
            <a:r>
              <a:rPr lang="ko-KR" altLang="en-US" sz="1400" dirty="0"/>
              <a:t>직원의 상품지식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고객 클레임</a:t>
            </a:r>
            <a:r>
              <a:rPr lang="en-US" altLang="ko-KR" sz="1400" dirty="0"/>
              <a:t> </a:t>
            </a:r>
            <a:r>
              <a:rPr lang="ko-KR" altLang="en-US" sz="1400" dirty="0"/>
              <a:t>처리</a:t>
            </a:r>
            <a:r>
              <a:rPr lang="en-US" altLang="ko-KR" sz="1400" dirty="0"/>
              <a:t>, WIFI, ATM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③ 마케팅</a:t>
            </a:r>
            <a:r>
              <a:rPr lang="en-US" altLang="ko-KR" sz="1400" b="1" dirty="0"/>
              <a:t>(Marketing)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자체이벤트</a:t>
            </a:r>
            <a:r>
              <a:rPr lang="en-US" altLang="ko-KR" sz="1400" dirty="0"/>
              <a:t>, </a:t>
            </a:r>
            <a:r>
              <a:rPr lang="ko-KR" altLang="en-US" sz="1400" dirty="0"/>
              <a:t>회사이미지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광고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전단지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④ 상품구색</a:t>
            </a:r>
            <a:r>
              <a:rPr lang="en-US" altLang="ko-KR" sz="1400" b="1" dirty="0"/>
              <a:t>(Goods)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제품 품질</a:t>
            </a:r>
            <a:r>
              <a:rPr lang="en-US" altLang="ko-KR" sz="1400" dirty="0"/>
              <a:t> </a:t>
            </a:r>
            <a:r>
              <a:rPr lang="ko-KR" altLang="en-US" sz="1400" dirty="0"/>
              <a:t>및 신선도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상품의 진열 상태</a:t>
            </a:r>
            <a:r>
              <a:rPr lang="en-US" altLang="ko-KR" sz="1400" dirty="0"/>
              <a:t>, </a:t>
            </a:r>
            <a:r>
              <a:rPr lang="ko-KR" altLang="en-US" sz="1400" dirty="0"/>
              <a:t>매장 인테리어</a:t>
            </a:r>
            <a:endParaRPr lang="ko-KR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4590605" y="4865305"/>
            <a:ext cx="3320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이마트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연수점</a:t>
            </a:r>
            <a:r>
              <a:rPr lang="ko-KR" altLang="en-US" sz="1400" dirty="0"/>
              <a:t> 매장을 방문하여 분위기를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실소비자들이 가진 공통적인 요구사항이 데스크 리서치 결과와 일치하는지 비교함</a:t>
            </a:r>
            <a:endParaRPr lang="ko-KR" altLang="en-US" sz="20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4567137" y="2131916"/>
            <a:ext cx="3353071" cy="2517192"/>
            <a:chOff x="737950" y="2179934"/>
            <a:chExt cx="5261356" cy="3949765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06" y="2184372"/>
              <a:ext cx="2590197" cy="1942648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78"/>
            <a:stretch/>
          </p:blipFill>
          <p:spPr>
            <a:xfrm>
              <a:off x="3386883" y="2179934"/>
              <a:ext cx="2596672" cy="1947504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50" y="4179772"/>
              <a:ext cx="2596672" cy="1947504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00" b="38363"/>
            <a:stretch/>
          </p:blipFill>
          <p:spPr>
            <a:xfrm>
              <a:off x="3386883" y="4177348"/>
              <a:ext cx="2612423" cy="1952351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8238577" y="2176723"/>
            <a:ext cx="332071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/>
            <a:r>
              <a:rPr lang="ko-KR" altLang="en-US" sz="1400" b="1" dirty="0"/>
              <a:t>① </a:t>
            </a:r>
            <a:r>
              <a:rPr lang="ko-KR" altLang="en-US" sz="1400" dirty="0"/>
              <a:t>매장 내 </a:t>
            </a:r>
            <a:r>
              <a:rPr lang="ko-KR" altLang="en-US" sz="1400" dirty="0" err="1"/>
              <a:t>길찾기에</a:t>
            </a:r>
            <a:r>
              <a:rPr lang="ko-KR" altLang="en-US" sz="1400" dirty="0"/>
              <a:t> 어려움이 있으며</a:t>
            </a:r>
            <a:r>
              <a:rPr lang="en-US" altLang="ko-KR" sz="1400" dirty="0"/>
              <a:t>, </a:t>
            </a:r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카트 사용에 불편함이 있음</a:t>
            </a:r>
            <a:endParaRPr lang="en-US" altLang="ko-KR" sz="1400" dirty="0"/>
          </a:p>
          <a:p>
            <a:pPr marL="177800" indent="-177800"/>
            <a:endParaRPr lang="en-US" altLang="ko-KR" sz="1400" dirty="0"/>
          </a:p>
          <a:p>
            <a:pPr marL="177800" indent="-177800"/>
            <a:r>
              <a:rPr lang="ko-KR" altLang="en-US" sz="1400" b="1" dirty="0"/>
              <a:t>② </a:t>
            </a:r>
            <a:r>
              <a:rPr lang="ko-KR" altLang="en-US" sz="1400" dirty="0"/>
              <a:t>포스터와 기계사용매뉴얼은 고객이   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알기 쉽게 배치되어있으나</a:t>
            </a:r>
            <a:r>
              <a:rPr lang="en-US" altLang="ko-KR" sz="1400" dirty="0"/>
              <a:t>,</a:t>
            </a:r>
            <a:r>
              <a:rPr lang="ko-KR" altLang="en-US" sz="1400" dirty="0"/>
              <a:t> 고객의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소리함은</a:t>
            </a:r>
            <a:r>
              <a:rPr lang="ko-KR" altLang="en-US" sz="1400" dirty="0"/>
              <a:t> 사각지대에 위치함</a:t>
            </a:r>
            <a:endParaRPr lang="en-US" altLang="ko-KR" sz="1400" dirty="0"/>
          </a:p>
          <a:p>
            <a:pPr marL="177800" indent="-177800"/>
            <a:endParaRPr lang="en-US" altLang="ko-KR" sz="1400" dirty="0"/>
          </a:p>
          <a:p>
            <a:pPr marL="177800" indent="-177800"/>
            <a:r>
              <a:rPr lang="ko-KR" altLang="en-US" sz="1400" b="1" dirty="0"/>
              <a:t>③ </a:t>
            </a:r>
            <a:r>
              <a:rPr lang="ko-KR" altLang="en-US" sz="1400" dirty="0"/>
              <a:t>행사안내코너에</a:t>
            </a:r>
            <a:r>
              <a:rPr lang="en-US" altLang="ko-KR" sz="1400" dirty="0"/>
              <a:t> </a:t>
            </a:r>
            <a:r>
              <a:rPr lang="ko-KR" altLang="en-US" sz="1400" dirty="0"/>
              <a:t>전단지가 배치되어     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있지 않아</a:t>
            </a:r>
            <a:r>
              <a:rPr lang="en-US" altLang="ko-KR" sz="1400" dirty="0"/>
              <a:t>,</a:t>
            </a:r>
            <a:r>
              <a:rPr lang="ko-KR" altLang="en-US" sz="1400" dirty="0"/>
              <a:t> 관리가 미흡해 보이며</a:t>
            </a:r>
            <a:r>
              <a:rPr lang="en-US" altLang="ko-KR" sz="1400" dirty="0"/>
              <a:t> </a:t>
            </a:r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 err="1"/>
              <a:t>구매욕구을</a:t>
            </a:r>
            <a:r>
              <a:rPr lang="ko-KR" altLang="en-US" sz="1400" dirty="0"/>
              <a:t> 일으키는 이벤트가 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활성화되지 않음</a:t>
            </a:r>
            <a:endParaRPr lang="en-US" altLang="ko-KR" sz="1400" dirty="0"/>
          </a:p>
          <a:p>
            <a:pPr marL="177800" indent="-177800"/>
            <a:endParaRPr lang="en-US" altLang="ko-KR" sz="1400" dirty="0"/>
          </a:p>
          <a:p>
            <a:pPr marL="177800" indent="-177800"/>
            <a:r>
              <a:rPr lang="ko-KR" altLang="en-US" sz="1400" b="1" dirty="0"/>
              <a:t>④ </a:t>
            </a:r>
            <a:r>
              <a:rPr lang="ko-KR" altLang="en-US" sz="1400" dirty="0"/>
              <a:t>다양한 입점 브랜드로 원스톱쇼핑이   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가능하며</a:t>
            </a:r>
            <a:r>
              <a:rPr lang="en-US" altLang="ko-KR" sz="1400" dirty="0"/>
              <a:t>, NB</a:t>
            </a:r>
            <a:r>
              <a:rPr lang="ko-KR" altLang="en-US" sz="1400" dirty="0"/>
              <a:t>상품과 </a:t>
            </a:r>
            <a:r>
              <a:rPr lang="en-US" altLang="ko-KR" sz="1400" dirty="0"/>
              <a:t>PB</a:t>
            </a:r>
            <a:r>
              <a:rPr lang="ko-KR" altLang="en-US" sz="1400" dirty="0"/>
              <a:t>상품이 함께 </a:t>
            </a:r>
            <a:endParaRPr lang="en-US" altLang="ko-KR" sz="1400" dirty="0"/>
          </a:p>
          <a:p>
            <a:pPr marL="177800" indent="-177800"/>
            <a:r>
              <a:rPr lang="en-US" altLang="ko-KR" sz="1400" dirty="0"/>
              <a:t>    </a:t>
            </a:r>
            <a:r>
              <a:rPr lang="ko-KR" altLang="en-US" sz="1400" dirty="0"/>
              <a:t>진열되어 있어 비교에 용이함</a:t>
            </a:r>
            <a:endParaRPr lang="en-US" altLang="ko-KR" sz="1400" dirty="0"/>
          </a:p>
          <a:p>
            <a:endParaRPr lang="ko-KR" altLang="en-US" sz="1600" dirty="0"/>
          </a:p>
        </p:txBody>
      </p:sp>
      <p:sp>
        <p:nvSpPr>
          <p:cNvPr id="74" name="직각 삼각형 73"/>
          <p:cNvSpPr/>
          <p:nvPr/>
        </p:nvSpPr>
        <p:spPr>
          <a:xfrm rot="18952157" flipH="1">
            <a:off x="4102909" y="3920492"/>
            <a:ext cx="318499" cy="31849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각 삼각형 74"/>
          <p:cNvSpPr/>
          <p:nvPr/>
        </p:nvSpPr>
        <p:spPr>
          <a:xfrm rot="18952157" flipH="1">
            <a:off x="7871812" y="3898232"/>
            <a:ext cx="318499" cy="318499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4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7075366" y="525030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1" name="TextBox 30"/>
          <p:cNvSpPr txBox="1"/>
          <p:nvPr/>
        </p:nvSpPr>
        <p:spPr>
          <a:xfrm>
            <a:off x="8184332" y="551459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고객테스트 </a:t>
            </a:r>
          </a:p>
        </p:txBody>
      </p:sp>
      <p:sp>
        <p:nvSpPr>
          <p:cNvPr id="32" name="오각형 31"/>
          <p:cNvSpPr/>
          <p:nvPr/>
        </p:nvSpPr>
        <p:spPr>
          <a:xfrm>
            <a:off x="5671442" y="525032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3" name="오각형 32"/>
          <p:cNvSpPr/>
          <p:nvPr/>
        </p:nvSpPr>
        <p:spPr>
          <a:xfrm>
            <a:off x="4281366" y="520413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34" name="TextBox 33"/>
          <p:cNvSpPr txBox="1"/>
          <p:nvPr/>
        </p:nvSpPr>
        <p:spPr>
          <a:xfrm>
            <a:off x="5353388" y="546842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아이디어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35824" y="551461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프로토타입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2835879" y="515794"/>
            <a:ext cx="2584704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5" name="오각형 24"/>
          <p:cNvSpPr/>
          <p:nvPr/>
        </p:nvSpPr>
        <p:spPr>
          <a:xfrm>
            <a:off x="1739073" y="527711"/>
            <a:ext cx="2169803" cy="299081"/>
          </a:xfrm>
          <a:prstGeom prst="homePlat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6" name="오각형 25"/>
          <p:cNvSpPr/>
          <p:nvPr/>
        </p:nvSpPr>
        <p:spPr>
          <a:xfrm>
            <a:off x="811784" y="527711"/>
            <a:ext cx="1554082" cy="299081"/>
          </a:xfrm>
          <a:prstGeom prst="homePlate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27" name="TextBox 26"/>
          <p:cNvSpPr txBox="1"/>
          <p:nvPr/>
        </p:nvSpPr>
        <p:spPr>
          <a:xfrm>
            <a:off x="911945" y="554140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이해하기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4675" y="554139"/>
            <a:ext cx="1125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공감하기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0188" y="542223"/>
            <a:ext cx="141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문제정의하기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0584" y="77152"/>
            <a:ext cx="12015216" cy="6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47" b="75827" l="25067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24800" r="26925" b="34933"/>
          <a:stretch/>
        </p:blipFill>
        <p:spPr>
          <a:xfrm>
            <a:off x="421294" y="275733"/>
            <a:ext cx="684853" cy="656589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1516583" y="1881287"/>
            <a:ext cx="9112751" cy="241989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1959323" y="1891357"/>
            <a:ext cx="133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편의성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Convenience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57451" y="1891358"/>
            <a:ext cx="117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서비스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Service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6071" y="1882583"/>
            <a:ext cx="126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마케팅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Marketing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61171" y="1891191"/>
            <a:ext cx="167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상품구색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Goods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316206" y="2422420"/>
            <a:ext cx="2031614" cy="216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852928" y="2422419"/>
            <a:ext cx="2031614" cy="216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351356" y="2427987"/>
            <a:ext cx="2031614" cy="216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41208" y="2422418"/>
            <a:ext cx="2031614" cy="21623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37" r="8857" b="22453"/>
          <a:stretch/>
        </p:blipFill>
        <p:spPr>
          <a:xfrm>
            <a:off x="1516583" y="2409870"/>
            <a:ext cx="9112751" cy="304504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06147" y="1425360"/>
            <a:ext cx="8203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현장조사 이후 느낀 점과 이슈에 대해 명목집단기법을 이용하여 </a:t>
            </a:r>
            <a:r>
              <a:rPr lang="en-US" altLang="ko-KR" sz="1600" dirty="0"/>
              <a:t>4</a:t>
            </a:r>
            <a:r>
              <a:rPr lang="ko-KR" altLang="en-US" sz="1600" dirty="0"/>
              <a:t>가지 키워드 도출함    </a:t>
            </a:r>
          </a:p>
        </p:txBody>
      </p:sp>
      <p:sp>
        <p:nvSpPr>
          <p:cNvPr id="6" name="자유형 5"/>
          <p:cNvSpPr/>
          <p:nvPr/>
        </p:nvSpPr>
        <p:spPr>
          <a:xfrm>
            <a:off x="3758235" y="2977955"/>
            <a:ext cx="1005584" cy="2377004"/>
          </a:xfrm>
          <a:custGeom>
            <a:avLst/>
            <a:gdLst>
              <a:gd name="connsiteX0" fmla="*/ 0 w 1095375"/>
              <a:gd name="connsiteY0" fmla="*/ 0 h 3019425"/>
              <a:gd name="connsiteX1" fmla="*/ 371475 w 1095375"/>
              <a:gd name="connsiteY1" fmla="*/ 876300 h 3019425"/>
              <a:gd name="connsiteX2" fmla="*/ 733425 w 1095375"/>
              <a:gd name="connsiteY2" fmla="*/ 933450 h 3019425"/>
              <a:gd name="connsiteX3" fmla="*/ 1095375 w 1095375"/>
              <a:gd name="connsiteY3" fmla="*/ 3019425 h 301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375" h="3019425">
                <a:moveTo>
                  <a:pt x="0" y="0"/>
                </a:moveTo>
                <a:cubicBezTo>
                  <a:pt x="124619" y="360362"/>
                  <a:pt x="249238" y="720725"/>
                  <a:pt x="371475" y="876300"/>
                </a:cubicBezTo>
                <a:cubicBezTo>
                  <a:pt x="493712" y="1031875"/>
                  <a:pt x="612775" y="576263"/>
                  <a:pt x="733425" y="933450"/>
                </a:cubicBezTo>
                <a:cubicBezTo>
                  <a:pt x="854075" y="1290638"/>
                  <a:pt x="974725" y="2155031"/>
                  <a:pt x="1095375" y="3019425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7532360" y="2983962"/>
            <a:ext cx="723786" cy="2255550"/>
          </a:xfrm>
          <a:custGeom>
            <a:avLst/>
            <a:gdLst>
              <a:gd name="connsiteX0" fmla="*/ 13633 w 830164"/>
              <a:gd name="connsiteY0" fmla="*/ 0 h 2400300"/>
              <a:gd name="connsiteX1" fmla="*/ 42208 w 830164"/>
              <a:gd name="connsiteY1" fmla="*/ 590550 h 2400300"/>
              <a:gd name="connsiteX2" fmla="*/ 366058 w 830164"/>
              <a:gd name="connsiteY2" fmla="*/ 838200 h 2400300"/>
              <a:gd name="connsiteX3" fmla="*/ 794683 w 830164"/>
              <a:gd name="connsiteY3" fmla="*/ 1162050 h 2400300"/>
              <a:gd name="connsiteX4" fmla="*/ 775633 w 830164"/>
              <a:gd name="connsiteY4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164" h="2400300">
                <a:moveTo>
                  <a:pt x="13633" y="0"/>
                </a:moveTo>
                <a:cubicBezTo>
                  <a:pt x="-1448" y="225425"/>
                  <a:pt x="-16529" y="450850"/>
                  <a:pt x="42208" y="590550"/>
                </a:cubicBezTo>
                <a:cubicBezTo>
                  <a:pt x="100945" y="730250"/>
                  <a:pt x="366058" y="838200"/>
                  <a:pt x="366058" y="838200"/>
                </a:cubicBezTo>
                <a:cubicBezTo>
                  <a:pt x="491471" y="933450"/>
                  <a:pt x="726421" y="901700"/>
                  <a:pt x="794683" y="1162050"/>
                </a:cubicBezTo>
                <a:cubicBezTo>
                  <a:pt x="862946" y="1422400"/>
                  <a:pt x="819289" y="1911350"/>
                  <a:pt x="775633" y="240030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604430" y="2988695"/>
            <a:ext cx="1461115" cy="2250817"/>
          </a:xfrm>
          <a:custGeom>
            <a:avLst/>
            <a:gdLst>
              <a:gd name="connsiteX0" fmla="*/ 0 w 1669265"/>
              <a:gd name="connsiteY0" fmla="*/ 0 h 2857500"/>
              <a:gd name="connsiteX1" fmla="*/ 819150 w 1669265"/>
              <a:gd name="connsiteY1" fmla="*/ 1562100 h 2857500"/>
              <a:gd name="connsiteX2" fmla="*/ 1533525 w 1669265"/>
              <a:gd name="connsiteY2" fmla="*/ 1771650 h 2857500"/>
              <a:gd name="connsiteX3" fmla="*/ 1657350 w 1669265"/>
              <a:gd name="connsiteY3" fmla="*/ 2676525 h 2857500"/>
              <a:gd name="connsiteX4" fmla="*/ 1657350 w 1669265"/>
              <a:gd name="connsiteY4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265" h="2857500">
                <a:moveTo>
                  <a:pt x="0" y="0"/>
                </a:moveTo>
                <a:cubicBezTo>
                  <a:pt x="281781" y="633412"/>
                  <a:pt x="563563" y="1266825"/>
                  <a:pt x="819150" y="1562100"/>
                </a:cubicBezTo>
                <a:cubicBezTo>
                  <a:pt x="1074737" y="1857375"/>
                  <a:pt x="1393825" y="1585913"/>
                  <a:pt x="1533525" y="1771650"/>
                </a:cubicBezTo>
                <a:cubicBezTo>
                  <a:pt x="1673225" y="1957388"/>
                  <a:pt x="1636713" y="2495550"/>
                  <a:pt x="1657350" y="2676525"/>
                </a:cubicBezTo>
                <a:cubicBezTo>
                  <a:pt x="1677988" y="2857500"/>
                  <a:pt x="1667669" y="2857500"/>
                  <a:pt x="1657350" y="2857500"/>
                </a:cubicBezTo>
              </a:path>
            </a:pathLst>
          </a:cu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87174" y="994175"/>
            <a:ext cx="733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NGT(Nominal Group Technique)</a:t>
            </a:r>
            <a:endParaRPr lang="ko-KR" altLang="en-US" sz="2000" dirty="0"/>
          </a:p>
        </p:txBody>
      </p:sp>
      <p:sp>
        <p:nvSpPr>
          <p:cNvPr id="37" name="직사각형 36"/>
          <p:cNvSpPr/>
          <p:nvPr/>
        </p:nvSpPr>
        <p:spPr>
          <a:xfrm>
            <a:off x="1583296" y="3602180"/>
            <a:ext cx="931962" cy="776815"/>
          </a:xfrm>
          <a:prstGeom prst="rect">
            <a:avLst/>
          </a:prstGeom>
          <a:noFill/>
          <a:ln w="28575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44247" y="3531844"/>
            <a:ext cx="3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D2622"/>
                </a:solidFill>
              </a:rPr>
              <a:t>①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083636" y="3446737"/>
            <a:ext cx="1330188" cy="1138002"/>
          </a:xfrm>
          <a:prstGeom prst="rect">
            <a:avLst/>
          </a:prstGeom>
          <a:noFill/>
          <a:ln w="28575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824970" y="4638034"/>
            <a:ext cx="32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D2622"/>
                </a:solidFill>
              </a:rPr>
              <a:t>②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570102" y="3231335"/>
            <a:ext cx="1280036" cy="1245324"/>
          </a:xfrm>
          <a:prstGeom prst="rect">
            <a:avLst/>
          </a:prstGeom>
          <a:noFill/>
          <a:ln w="28575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104992" y="4542794"/>
            <a:ext cx="32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D2622"/>
                </a:solidFill>
              </a:rPr>
              <a:t>③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91224" y="4196896"/>
            <a:ext cx="962879" cy="762791"/>
          </a:xfrm>
          <a:prstGeom prst="rect">
            <a:avLst/>
          </a:prstGeom>
          <a:noFill/>
          <a:ln w="28575">
            <a:solidFill>
              <a:srgbClr val="ED26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544652" y="4427891"/>
            <a:ext cx="30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D2622"/>
                </a:solidFill>
              </a:rPr>
              <a:t>④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692055" y="5555900"/>
            <a:ext cx="7937280" cy="731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497453" y="5555900"/>
            <a:ext cx="1135608" cy="731561"/>
          </a:xfrm>
          <a:prstGeom prst="rect">
            <a:avLst/>
          </a:prstGeom>
          <a:solidFill>
            <a:srgbClr val="F12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534029" y="5633714"/>
            <a:ext cx="105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>
                <a:solidFill>
                  <a:schemeClr val="bg1"/>
                </a:solidFill>
              </a:rPr>
              <a:t>KEY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400" b="1" dirty="0">
                <a:solidFill>
                  <a:schemeClr val="bg1"/>
                </a:solidFill>
              </a:rPr>
              <a:t>FINDING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23974" y="5711726"/>
            <a:ext cx="771902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많은 이슈들 중 </a:t>
            </a:r>
            <a:r>
              <a:rPr lang="ko-KR" altLang="en-US" sz="1400" b="1" dirty="0"/>
              <a:t>카트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관련 불편사항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경로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편의시설 관련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고객만족 하락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추려냄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2409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2695</Words>
  <Application>Microsoft Office PowerPoint</Application>
  <PresentationFormat>와이드스크린</PresentationFormat>
  <Paragraphs>697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posco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poscouser</dc:creator>
  <cp:lastModifiedBy>kim jaekyung</cp:lastModifiedBy>
  <cp:revision>243</cp:revision>
  <dcterms:created xsi:type="dcterms:W3CDTF">2019-05-30T05:19:06Z</dcterms:created>
  <dcterms:modified xsi:type="dcterms:W3CDTF">2019-06-10T03:45:15Z</dcterms:modified>
</cp:coreProperties>
</file>